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heme/themeOverride7.xml" ContentType="application/vnd.openxmlformats-officedocument.themeOverride+xml"/>
  <Override PartName="/ppt/theme/themeOverride12.xml" ContentType="application/vnd.openxmlformats-officedocument.themeOverr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Override5.xml" ContentType="application/vnd.openxmlformats-officedocument.themeOverride+xml"/>
  <Override PartName="/ppt/theme/themeOverride10.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theme/themeOverride15.xml" ContentType="application/vnd.openxmlformats-officedocument.themeOverr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theme/themeOverride9.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theme/themeOverride8.xml" ContentType="application/vnd.openxmlformats-officedocument.themeOverride+xml"/>
  <Override PartName="/ppt/theme/themeOverride11.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56" r:id="rId2"/>
    <p:sldId id="1108" r:id="rId3"/>
    <p:sldId id="1642" r:id="rId4"/>
    <p:sldId id="1529" r:id="rId5"/>
    <p:sldId id="1614" r:id="rId6"/>
    <p:sldId id="1617" r:id="rId7"/>
    <p:sldId id="1486" r:id="rId8"/>
    <p:sldId id="1638" r:id="rId9"/>
    <p:sldId id="1639" r:id="rId10"/>
    <p:sldId id="1640" r:id="rId11"/>
    <p:sldId id="1641" r:id="rId12"/>
    <p:sldId id="1118" r:id="rId13"/>
    <p:sldId id="1571" r:id="rId14"/>
    <p:sldId id="1171" r:id="rId15"/>
    <p:sldId id="1172" r:id="rId16"/>
    <p:sldId id="1173" r:id="rId17"/>
    <p:sldId id="1174" r:id="rId18"/>
    <p:sldId id="1175" r:id="rId19"/>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CC0000"/>
    <a:srgbClr val="003300"/>
    <a:srgbClr val="D8768D"/>
    <a:srgbClr val="66FFFF"/>
  </p:clrMru>
</p:presentationPr>
</file>

<file path=ppt/tableStyles.xml><?xml version="1.0" encoding="utf-8"?>
<a:tblStyleLst xmlns:a="http://schemas.openxmlformats.org/drawingml/2006/main" def="{775DCB02-9BB8-47FD-8907-85C794F793BA}">
  <a:tblStyle styleId="{C4B1156A-380E-4F78-BDF5-A606A8083BF9}" styleName="Orta Stil 4 - Vurgu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ema Uygulanmış Stil 1 - Vurgu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67" autoAdjust="0"/>
    <p:restoredTop sz="98772" autoAdjust="0"/>
  </p:normalViewPr>
  <p:slideViewPr>
    <p:cSldViewPr>
      <p:cViewPr>
        <p:scale>
          <a:sx n="80" d="100"/>
          <a:sy n="80" d="100"/>
        </p:scale>
        <p:origin x="-2676" y="-756"/>
      </p:cViewPr>
      <p:guideLst>
        <p:guide orient="horz" pos="2160"/>
        <p:guide pos="2880"/>
      </p:guideLst>
    </p:cSldViewPr>
  </p:slideViewPr>
  <p:outlineViewPr>
    <p:cViewPr>
      <p:scale>
        <a:sx n="33" d="100"/>
        <a:sy n="33" d="100"/>
      </p:scale>
      <p:origin x="0" y="3924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Demet\ortak\PROJELER\tr%20nabz&#305;%20a&#287;ustos\veri\frekans.xlsx" TargetMode="External"/><Relationship Id="rId1" Type="http://schemas.openxmlformats.org/officeDocument/2006/relationships/themeOverride" Target="../theme/themeOverride5.xml"/></Relationships>
</file>

<file path=ppt/charts/_rels/chart10.xml.rels><?xml version="1.0" encoding="UTF-8" standalone="yes"?>
<Relationships xmlns="http://schemas.openxmlformats.org/package/2006/relationships"><Relationship Id="rId2" Type="http://schemas.openxmlformats.org/officeDocument/2006/relationships/oleObject" Target="file:///\\Demet\ortak\PROJELER\tr%20nabz&#305;%20a&#287;ustos\veri\T&#252;rkiye'nin%20Nabz&#305;%20A&#287;ustos-analiz.xlsx" TargetMode="External"/><Relationship Id="rId1" Type="http://schemas.openxmlformats.org/officeDocument/2006/relationships/themeOverride" Target="../theme/themeOverride14.xml"/></Relationships>
</file>

<file path=ppt/charts/_rels/chart11.xml.rels><?xml version="1.0" encoding="UTF-8" standalone="yes"?>
<Relationships xmlns="http://schemas.openxmlformats.org/package/2006/relationships"><Relationship Id="rId2" Type="http://schemas.openxmlformats.org/officeDocument/2006/relationships/oleObject" Target="file:///\\Demet\ortak\PROJELER\tr%20nabz&#305;%20a&#287;ustos\veri\T&#252;rkiye'nin%20Nabz&#305;%20A&#287;ustos-analiz.xlsx" TargetMode="External"/><Relationship Id="rId1" Type="http://schemas.openxmlformats.org/officeDocument/2006/relationships/themeOverride" Target="../theme/themeOverride15.xml"/></Relationships>
</file>

<file path=ppt/charts/_rels/chart2.xml.rels><?xml version="1.0" encoding="UTF-8" standalone="yes"?>
<Relationships xmlns="http://schemas.openxmlformats.org/package/2006/relationships"><Relationship Id="rId2" Type="http://schemas.openxmlformats.org/officeDocument/2006/relationships/oleObject" Target="file:///\\Demet\ortak\PROJELER\tr%20nabz&#305;%20a&#287;ustos\veri\frekans.xlsx" TargetMode="External"/><Relationship Id="rId1" Type="http://schemas.openxmlformats.org/officeDocument/2006/relationships/themeOverride" Target="../theme/themeOverride6.xml"/></Relationships>
</file>

<file path=ppt/charts/_rels/chart3.xml.rels><?xml version="1.0" encoding="UTF-8" standalone="yes"?>
<Relationships xmlns="http://schemas.openxmlformats.org/package/2006/relationships"><Relationship Id="rId2" Type="http://schemas.openxmlformats.org/officeDocument/2006/relationships/oleObject" Target="file:///\\Demet\ortak\PROJELER\tr%20nabz&#305;%20a&#287;ustos\veri\T&#252;rkiye'nin%20Nabz&#305;%20A&#287;ustos-analiz.xlsx" TargetMode="External"/><Relationship Id="rId1" Type="http://schemas.openxmlformats.org/officeDocument/2006/relationships/themeOverride" Target="../theme/themeOverride7.xml"/></Relationships>
</file>

<file path=ppt/charts/_rels/chart4.xml.rels><?xml version="1.0" encoding="UTF-8" standalone="yes"?>
<Relationships xmlns="http://schemas.openxmlformats.org/package/2006/relationships"><Relationship Id="rId2" Type="http://schemas.openxmlformats.org/officeDocument/2006/relationships/oleObject" Target="file:///\\Demet\ortak\PROJELER\tr%20nabz&#305;%20a&#287;ustos\veri\frekans.xlsx" TargetMode="External"/><Relationship Id="rId1" Type="http://schemas.openxmlformats.org/officeDocument/2006/relationships/themeOverride" Target="../theme/themeOverride8.xml"/></Relationships>
</file>

<file path=ppt/charts/_rels/chart5.xml.rels><?xml version="1.0" encoding="UTF-8" standalone="yes"?>
<Relationships xmlns="http://schemas.openxmlformats.org/package/2006/relationships"><Relationship Id="rId2" Type="http://schemas.openxmlformats.org/officeDocument/2006/relationships/oleObject" Target="file:///\\Demet\ortak\PROJELER\tr%20nabz&#305;%20a&#287;ustos\veri\frekans.xlsx" TargetMode="External"/><Relationship Id="rId1" Type="http://schemas.openxmlformats.org/officeDocument/2006/relationships/themeOverride" Target="../theme/themeOverride9.xml"/></Relationships>
</file>

<file path=ppt/charts/_rels/chart6.xml.rels><?xml version="1.0" encoding="UTF-8" standalone="yes"?>
<Relationships xmlns="http://schemas.openxmlformats.org/package/2006/relationships"><Relationship Id="rId2" Type="http://schemas.openxmlformats.org/officeDocument/2006/relationships/oleObject" Target="file:///\\Demet\ortak\PROJELER\tr%20nabz&#305;%20a&#287;ustos\veri\frekans.xlsx" TargetMode="External"/><Relationship Id="rId1" Type="http://schemas.openxmlformats.org/officeDocument/2006/relationships/themeOverride" Target="../theme/themeOverride10.xml"/></Relationships>
</file>

<file path=ppt/charts/_rels/chart7.xml.rels><?xml version="1.0" encoding="UTF-8" standalone="yes"?>
<Relationships xmlns="http://schemas.openxmlformats.org/package/2006/relationships"><Relationship Id="rId2" Type="http://schemas.openxmlformats.org/officeDocument/2006/relationships/oleObject" Target="file:///\\Demet\ortak\PROJELER\tr%20nabz&#305;%20a&#287;ustos\veri\T&#252;rkiye'nin%20Nabz&#305;%20A&#287;ustos-analiz.xlsx" TargetMode="External"/><Relationship Id="rId1" Type="http://schemas.openxmlformats.org/officeDocument/2006/relationships/themeOverride" Target="../theme/themeOverride11.xml"/></Relationships>
</file>

<file path=ppt/charts/_rels/chart8.xml.rels><?xml version="1.0" encoding="UTF-8" standalone="yes"?>
<Relationships xmlns="http://schemas.openxmlformats.org/package/2006/relationships"><Relationship Id="rId2" Type="http://schemas.openxmlformats.org/officeDocument/2006/relationships/oleObject" Target="file:///\\Demet\ortak\PROJELER\tr%20nabz&#305;%20a&#287;ustos\veri\T&#252;rkiye'nin%20Nabz&#305;%20A&#287;ustos-analiz.xlsx" TargetMode="External"/><Relationship Id="rId1" Type="http://schemas.openxmlformats.org/officeDocument/2006/relationships/themeOverride" Target="../theme/themeOverride12.xml"/></Relationships>
</file>

<file path=ppt/charts/_rels/chart9.xml.rels><?xml version="1.0" encoding="UTF-8" standalone="yes"?>
<Relationships xmlns="http://schemas.openxmlformats.org/package/2006/relationships"><Relationship Id="rId2" Type="http://schemas.openxmlformats.org/officeDocument/2006/relationships/oleObject" Target="file:///\\Demet\ortak\PROJELER\tr%20nabz&#305;%20a&#287;ustos\veri\T&#252;rkiye'nin%20Nabz&#305;%20A&#287;ustos-analiz.xlsx" TargetMode="External"/><Relationship Id="rId1" Type="http://schemas.openxmlformats.org/officeDocument/2006/relationships/themeOverride" Target="../theme/themeOverride13.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tr-TR"/>
  <c:style val="26"/>
  <c:clrMapOvr bg1="lt1" tx1="dk1" bg2="lt2" tx2="dk2" accent1="accent1" accent2="accent2" accent3="accent3" accent4="accent4" accent5="accent5" accent6="accent6" hlink="hlink" folHlink="folHlink"/>
  <c:chart>
    <c:plotArea>
      <c:layout>
        <c:manualLayout>
          <c:layoutTarget val="inner"/>
          <c:xMode val="edge"/>
          <c:yMode val="edge"/>
          <c:x val="0.47445791245791247"/>
          <c:y val="0"/>
          <c:w val="0.52554208754208753"/>
          <c:h val="0.94736842105263053"/>
        </c:manualLayout>
      </c:layout>
      <c:barChart>
        <c:barDir val="bar"/>
        <c:grouping val="stacked"/>
        <c:ser>
          <c:idx val="0"/>
          <c:order val="0"/>
          <c:dPt>
            <c:idx val="0"/>
            <c:spPr>
              <a:solidFill>
                <a:srgbClr val="009900"/>
              </a:solidFill>
            </c:spPr>
          </c:dPt>
          <c:dPt>
            <c:idx val="1"/>
            <c:spPr>
              <a:solidFill>
                <a:srgbClr val="DA1F28"/>
              </a:solidFill>
            </c:spPr>
          </c:dPt>
          <c:dPt>
            <c:idx val="2"/>
            <c:spPr>
              <a:solidFill>
                <a:schemeClr val="bg1">
                  <a:lumMod val="65000"/>
                </a:schemeClr>
              </a:solidFill>
            </c:spPr>
          </c:dPt>
          <c:dLbls>
            <c:dLbl>
              <c:idx val="0"/>
              <c:layout/>
              <c:showVal val="1"/>
            </c:dLbl>
            <c:dLbl>
              <c:idx val="1"/>
              <c:layout/>
              <c:showVal val="1"/>
            </c:dLbl>
            <c:dLbl>
              <c:idx val="2"/>
              <c:layout/>
              <c:showVal val="1"/>
            </c:dLbl>
            <c:delete val="1"/>
          </c:dLbls>
          <c:cat>
            <c:strRef>
              <c:f>Sayfa1!$F$33:$F$35</c:f>
              <c:strCache>
                <c:ptCount val="3"/>
                <c:pt idx="0">
                  <c:v>Evet düşünüyorum</c:v>
                </c:pt>
                <c:pt idx="1">
                  <c:v>Hayır düşünmüyorum</c:v>
                </c:pt>
                <c:pt idx="2">
                  <c:v>Fikrim yok / Cevap yok</c:v>
                </c:pt>
              </c:strCache>
            </c:strRef>
          </c:cat>
          <c:val>
            <c:numRef>
              <c:f>Sayfa1!$G$33:$G$35</c:f>
              <c:numCache>
                <c:formatCode>####.0</c:formatCode>
                <c:ptCount val="3"/>
                <c:pt idx="0">
                  <c:v>35.226337448559931</c:v>
                </c:pt>
                <c:pt idx="1">
                  <c:v>38.600823045267333</c:v>
                </c:pt>
                <c:pt idx="2" formatCode="0.0">
                  <c:v>26.172839506172789</c:v>
                </c:pt>
              </c:numCache>
            </c:numRef>
          </c:val>
        </c:ser>
        <c:gapWidth val="50"/>
        <c:overlap val="100"/>
        <c:axId val="63595648"/>
        <c:axId val="63585664"/>
      </c:barChart>
      <c:valAx>
        <c:axId val="63585664"/>
        <c:scaling>
          <c:orientation val="minMax"/>
        </c:scaling>
        <c:delete val="1"/>
        <c:axPos val="t"/>
        <c:numFmt formatCode="####.0" sourceLinked="1"/>
        <c:tickLblPos val="none"/>
        <c:crossAx val="63595648"/>
        <c:crosses val="autoZero"/>
        <c:crossBetween val="between"/>
      </c:valAx>
      <c:catAx>
        <c:axId val="63595648"/>
        <c:scaling>
          <c:orientation val="maxMin"/>
        </c:scaling>
        <c:axPos val="l"/>
        <c:tickLblPos val="nextTo"/>
        <c:crossAx val="63585664"/>
        <c:crosses val="autoZero"/>
        <c:auto val="1"/>
        <c:lblAlgn val="ctr"/>
        <c:lblOffset val="100"/>
      </c:catAx>
    </c:plotArea>
    <c:plotVisOnly val="1"/>
  </c:chart>
  <c:spPr>
    <a:ln>
      <a:noFill/>
    </a:ln>
  </c:spPr>
  <c:txPr>
    <a:bodyPr/>
    <a:lstStyle/>
    <a:p>
      <a:pPr>
        <a:defRPr sz="1500" b="1">
          <a:latin typeface="Palatino Linotype" pitchFamily="18" charset="0"/>
        </a:defRPr>
      </a:pPr>
      <a:endParaRPr lang="tr-TR"/>
    </a:p>
  </c:txPr>
  <c:externalData r:id="rId2"/>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tr-TR"/>
  <c:style val="26"/>
  <c:clrMapOvr bg1="lt1" tx1="dk1" bg2="lt2" tx2="dk2" accent1="accent1" accent2="accent2" accent3="accent3" accent4="accent4" accent5="accent5" accent6="accent6" hlink="hlink" folHlink="folHlink"/>
  <c:chart>
    <c:plotArea>
      <c:layout>
        <c:manualLayout>
          <c:layoutTarget val="inner"/>
          <c:xMode val="edge"/>
          <c:yMode val="edge"/>
          <c:x val="0.45742208333333584"/>
          <c:y val="2.820513389968381E-2"/>
          <c:w val="0.51964736111111121"/>
          <c:h val="0.94358973220063269"/>
        </c:manualLayout>
      </c:layout>
      <c:barChart>
        <c:barDir val="bar"/>
        <c:grouping val="clustered"/>
        <c:varyColors val="1"/>
        <c:ser>
          <c:idx val="0"/>
          <c:order val="0"/>
          <c:dLbls>
            <c:showVal val="1"/>
          </c:dLbls>
          <c:cat>
            <c:strRef>
              <c:f>frekans!$B$489:$B$500</c:f>
              <c:strCache>
                <c:ptCount val="12"/>
                <c:pt idx="0">
                  <c:v>İşçi</c:v>
                </c:pt>
                <c:pt idx="1">
                  <c:v>Sektör çalışanı</c:v>
                </c:pt>
                <c:pt idx="2">
                  <c:v>Memur</c:v>
                </c:pt>
                <c:pt idx="3">
                  <c:v>Emekli</c:v>
                </c:pt>
                <c:pt idx="4">
                  <c:v>Ev hanımı</c:v>
                </c:pt>
                <c:pt idx="5">
                  <c:v>Serbest meslek (Av., muh. vb)</c:v>
                </c:pt>
                <c:pt idx="6">
                  <c:v>Öğrenci</c:v>
                </c:pt>
                <c:pt idx="7">
                  <c:v>İşsiz</c:v>
                </c:pt>
                <c:pt idx="8">
                  <c:v>Küçük ve orta ölçekli ticaret</c:v>
                </c:pt>
                <c:pt idx="9">
                  <c:v>Sanayi ve büyük ölçekli ticaret</c:v>
                </c:pt>
                <c:pt idx="10">
                  <c:v>Çiftçi</c:v>
                </c:pt>
                <c:pt idx="11">
                  <c:v>Cevap yok</c:v>
                </c:pt>
              </c:strCache>
            </c:strRef>
          </c:cat>
          <c:val>
            <c:numRef>
              <c:f>frekans!$D$489:$D$500</c:f>
              <c:numCache>
                <c:formatCode>0.0</c:formatCode>
                <c:ptCount val="12"/>
                <c:pt idx="0">
                  <c:v>8.8065843621399349</c:v>
                </c:pt>
                <c:pt idx="1">
                  <c:v>14.897119341563785</c:v>
                </c:pt>
                <c:pt idx="2">
                  <c:v>6.5020576131687244</c:v>
                </c:pt>
                <c:pt idx="3">
                  <c:v>10.781893004115219</c:v>
                </c:pt>
                <c:pt idx="4">
                  <c:v>28.148148148148149</c:v>
                </c:pt>
                <c:pt idx="5">
                  <c:v>10.123456790123457</c:v>
                </c:pt>
                <c:pt idx="6">
                  <c:v>6.2551440329218106</c:v>
                </c:pt>
                <c:pt idx="7">
                  <c:v>1.9753086419753085</c:v>
                </c:pt>
                <c:pt idx="8">
                  <c:v>8.8065843621399349</c:v>
                </c:pt>
                <c:pt idx="9">
                  <c:v>0.49382716049382774</c:v>
                </c:pt>
                <c:pt idx="10">
                  <c:v>2.7160493827160477</c:v>
                </c:pt>
                <c:pt idx="11">
                  <c:v>0.49382716049382774</c:v>
                </c:pt>
              </c:numCache>
            </c:numRef>
          </c:val>
        </c:ser>
        <c:axId val="68919680"/>
        <c:axId val="68921216"/>
      </c:barChart>
      <c:catAx>
        <c:axId val="68919680"/>
        <c:scaling>
          <c:orientation val="maxMin"/>
        </c:scaling>
        <c:axPos val="l"/>
        <c:numFmt formatCode="General" sourceLinked="1"/>
        <c:tickLblPos val="nextTo"/>
        <c:crossAx val="68921216"/>
        <c:crosses val="autoZero"/>
        <c:auto val="1"/>
        <c:lblAlgn val="ctr"/>
        <c:lblOffset val="100"/>
      </c:catAx>
      <c:valAx>
        <c:axId val="68921216"/>
        <c:scaling>
          <c:orientation val="minMax"/>
        </c:scaling>
        <c:delete val="1"/>
        <c:axPos val="t"/>
        <c:numFmt formatCode="0.0" sourceLinked="1"/>
        <c:tickLblPos val="none"/>
        <c:crossAx val="68919680"/>
        <c:crosses val="autoZero"/>
        <c:crossBetween val="between"/>
      </c:valAx>
    </c:plotArea>
    <c:plotVisOnly val="1"/>
  </c:chart>
  <c:spPr>
    <a:ln>
      <a:noFill/>
    </a:ln>
  </c:spPr>
  <c:txPr>
    <a:bodyPr/>
    <a:lstStyle/>
    <a:p>
      <a:pPr>
        <a:defRPr sz="1400" b="1">
          <a:latin typeface="Palatino Linotype" pitchFamily="18" charset="0"/>
        </a:defRPr>
      </a:pPr>
      <a:endParaRPr lang="tr-TR"/>
    </a:p>
  </c:txPr>
  <c:externalData r:id="rId2"/>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tr-TR"/>
  <c:style val="26"/>
  <c:clrMapOvr bg1="lt1" tx1="dk1" bg2="lt2" tx2="dk2" accent1="accent1" accent2="accent2" accent3="accent3" accent4="accent4" accent5="accent5" accent6="accent6" hlink="hlink" folHlink="folHlink"/>
  <c:chart>
    <c:plotArea>
      <c:layout>
        <c:manualLayout>
          <c:layoutTarget val="inner"/>
          <c:xMode val="edge"/>
          <c:yMode val="edge"/>
          <c:x val="0.43711958333333584"/>
          <c:y val="3.1609195402299242E-2"/>
          <c:w val="0.54347763888889378"/>
          <c:h val="0.93678160919540265"/>
        </c:manualLayout>
      </c:layout>
      <c:barChart>
        <c:barDir val="bar"/>
        <c:grouping val="clustered"/>
        <c:varyColors val="1"/>
        <c:ser>
          <c:idx val="0"/>
          <c:order val="0"/>
          <c:dLbls>
            <c:showVal val="1"/>
          </c:dLbls>
          <c:cat>
            <c:strRef>
              <c:f>frekans!$B$501:$B$510</c:f>
              <c:strCache>
                <c:ptCount val="10"/>
                <c:pt idx="0">
                  <c:v>0 - 500 TL</c:v>
                </c:pt>
                <c:pt idx="1">
                  <c:v>501 - 1000 TL</c:v>
                </c:pt>
                <c:pt idx="2">
                  <c:v>1001 - 1500 TL</c:v>
                </c:pt>
                <c:pt idx="3">
                  <c:v>1501 -  2000 TL</c:v>
                </c:pt>
                <c:pt idx="4">
                  <c:v>2001 - 2500 TL </c:v>
                </c:pt>
                <c:pt idx="5">
                  <c:v>2501- 3000 TL</c:v>
                </c:pt>
                <c:pt idx="6">
                  <c:v>3001- 3500 TL</c:v>
                </c:pt>
                <c:pt idx="7">
                  <c:v>3501 - 4000 TL</c:v>
                </c:pt>
                <c:pt idx="8">
                  <c:v>4001 TL ve üstü</c:v>
                </c:pt>
                <c:pt idx="9">
                  <c:v>Cevap vermedi / bilmiyor</c:v>
                </c:pt>
              </c:strCache>
            </c:strRef>
          </c:cat>
          <c:val>
            <c:numRef>
              <c:f>frekans!$D$501:$D$510</c:f>
              <c:numCache>
                <c:formatCode>0.0</c:formatCode>
                <c:ptCount val="10"/>
                <c:pt idx="0">
                  <c:v>2.6337448559670817</c:v>
                </c:pt>
                <c:pt idx="1">
                  <c:v>20.411522633744813</c:v>
                </c:pt>
                <c:pt idx="2">
                  <c:v>15.802469135802486</c:v>
                </c:pt>
                <c:pt idx="3">
                  <c:v>15.802469135802486</c:v>
                </c:pt>
                <c:pt idx="4">
                  <c:v>6.9958847736625485</c:v>
                </c:pt>
                <c:pt idx="5">
                  <c:v>7.6543209876543212</c:v>
                </c:pt>
                <c:pt idx="6">
                  <c:v>2.6337448559670817</c:v>
                </c:pt>
                <c:pt idx="7">
                  <c:v>2.4691358024691392</c:v>
                </c:pt>
                <c:pt idx="8">
                  <c:v>10.534979423868313</c:v>
                </c:pt>
                <c:pt idx="9">
                  <c:v>15.061728395061728</c:v>
                </c:pt>
              </c:numCache>
            </c:numRef>
          </c:val>
        </c:ser>
        <c:axId val="68945408"/>
        <c:axId val="68946944"/>
      </c:barChart>
      <c:catAx>
        <c:axId val="68945408"/>
        <c:scaling>
          <c:orientation val="maxMin"/>
        </c:scaling>
        <c:axPos val="l"/>
        <c:numFmt formatCode="General" sourceLinked="1"/>
        <c:tickLblPos val="nextTo"/>
        <c:crossAx val="68946944"/>
        <c:crosses val="autoZero"/>
        <c:auto val="1"/>
        <c:lblAlgn val="ctr"/>
        <c:lblOffset val="100"/>
      </c:catAx>
      <c:valAx>
        <c:axId val="68946944"/>
        <c:scaling>
          <c:orientation val="minMax"/>
        </c:scaling>
        <c:delete val="1"/>
        <c:axPos val="t"/>
        <c:numFmt formatCode="0.0" sourceLinked="1"/>
        <c:tickLblPos val="none"/>
        <c:crossAx val="68945408"/>
        <c:crosses val="autoZero"/>
        <c:crossBetween val="between"/>
      </c:valAx>
    </c:plotArea>
    <c:plotVisOnly val="1"/>
  </c:chart>
  <c:spPr>
    <a:ln>
      <a:noFill/>
    </a:ln>
  </c:spPr>
  <c:txPr>
    <a:bodyPr/>
    <a:lstStyle/>
    <a:p>
      <a:pPr>
        <a:defRPr sz="1400" b="1">
          <a:latin typeface="Palatino Linotype" pitchFamily="18" charset="0"/>
        </a:defRPr>
      </a:pPr>
      <a:endParaRPr lang="tr-TR"/>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tr-TR"/>
  <c:style val="26"/>
  <c:clrMapOvr bg1="lt1" tx1="dk1" bg2="lt2" tx2="dk2" accent1="accent1" accent2="accent2" accent3="accent3" accent4="accent4" accent5="accent5" accent6="accent6" hlink="hlink" folHlink="folHlink"/>
  <c:chart>
    <c:plotArea>
      <c:layout>
        <c:manualLayout>
          <c:layoutTarget val="inner"/>
          <c:xMode val="edge"/>
          <c:yMode val="edge"/>
          <c:x val="0.43440347222222286"/>
          <c:y val="9.7013888888888886E-2"/>
          <c:w val="0.54134305555555562"/>
          <c:h val="0.8059722222222222"/>
        </c:manualLayout>
      </c:layout>
      <c:barChart>
        <c:barDir val="bar"/>
        <c:grouping val="stacked"/>
        <c:ser>
          <c:idx val="0"/>
          <c:order val="0"/>
          <c:dPt>
            <c:idx val="0"/>
            <c:spPr>
              <a:solidFill>
                <a:srgbClr val="009900"/>
              </a:solidFill>
            </c:spPr>
          </c:dPt>
          <c:dPt>
            <c:idx val="1"/>
            <c:spPr>
              <a:solidFill>
                <a:srgbClr val="DA1F28"/>
              </a:solidFill>
            </c:spPr>
          </c:dPt>
          <c:dPt>
            <c:idx val="2"/>
            <c:spPr>
              <a:solidFill>
                <a:schemeClr val="bg1">
                  <a:lumMod val="65000"/>
                </a:schemeClr>
              </a:solidFill>
            </c:spPr>
          </c:dPt>
          <c:dLbls>
            <c:dLbl>
              <c:idx val="0"/>
              <c:layout/>
              <c:showVal val="1"/>
            </c:dLbl>
            <c:dLbl>
              <c:idx val="1"/>
              <c:layout/>
              <c:showVal val="1"/>
            </c:dLbl>
            <c:dLbl>
              <c:idx val="2"/>
              <c:layout/>
              <c:showVal val="1"/>
            </c:dLbl>
            <c:delete val="1"/>
          </c:dLbls>
          <c:cat>
            <c:strRef>
              <c:f>Sayfa1!$F$89:$F$91</c:f>
              <c:strCache>
                <c:ptCount val="3"/>
                <c:pt idx="0">
                  <c:v>Evet düşünüyorum</c:v>
                </c:pt>
                <c:pt idx="1">
                  <c:v>Hayır düşünmüyorum</c:v>
                </c:pt>
                <c:pt idx="2">
                  <c:v>Fikrim yok / Cevap yok</c:v>
                </c:pt>
              </c:strCache>
            </c:strRef>
          </c:cat>
          <c:val>
            <c:numRef>
              <c:f>Sayfa1!$G$89:$G$91</c:f>
              <c:numCache>
                <c:formatCode>####.0</c:formatCode>
                <c:ptCount val="3"/>
                <c:pt idx="0">
                  <c:v>55.802469135802305</c:v>
                </c:pt>
                <c:pt idx="1">
                  <c:v>37.119341563785994</c:v>
                </c:pt>
                <c:pt idx="2" formatCode="0.0">
                  <c:v>7.0781893004115224</c:v>
                </c:pt>
              </c:numCache>
            </c:numRef>
          </c:val>
        </c:ser>
        <c:gapWidth val="50"/>
        <c:overlap val="100"/>
        <c:axId val="66596224"/>
        <c:axId val="66594688"/>
      </c:barChart>
      <c:valAx>
        <c:axId val="66594688"/>
        <c:scaling>
          <c:orientation val="minMax"/>
        </c:scaling>
        <c:delete val="1"/>
        <c:axPos val="t"/>
        <c:numFmt formatCode="####.0" sourceLinked="1"/>
        <c:tickLblPos val="none"/>
        <c:crossAx val="66596224"/>
        <c:crosses val="autoZero"/>
        <c:crossBetween val="between"/>
      </c:valAx>
      <c:catAx>
        <c:axId val="66596224"/>
        <c:scaling>
          <c:orientation val="maxMin"/>
        </c:scaling>
        <c:axPos val="l"/>
        <c:tickLblPos val="nextTo"/>
        <c:crossAx val="66594688"/>
        <c:crosses val="autoZero"/>
        <c:auto val="1"/>
        <c:lblAlgn val="ctr"/>
        <c:lblOffset val="100"/>
      </c:catAx>
    </c:plotArea>
    <c:plotVisOnly val="1"/>
  </c:chart>
  <c:spPr>
    <a:ln>
      <a:noFill/>
    </a:ln>
  </c:spPr>
  <c:txPr>
    <a:bodyPr/>
    <a:lstStyle/>
    <a:p>
      <a:pPr>
        <a:defRPr sz="1500" b="1">
          <a:latin typeface="Palatino Linotype" pitchFamily="18" charset="0"/>
        </a:defRPr>
      </a:pPr>
      <a:endParaRPr lang="tr-TR"/>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tr-TR"/>
  <c:style val="26"/>
  <c:clrMapOvr bg1="lt1" tx1="dk1" bg2="lt2" tx2="dk2" accent1="accent1" accent2="accent2" accent3="accent3" accent4="accent4" accent5="accent5" accent6="accent6" hlink="hlink" folHlink="folHlink"/>
  <c:chart>
    <c:plotArea>
      <c:layout/>
      <c:barChart>
        <c:barDir val="bar"/>
        <c:grouping val="percentStacked"/>
        <c:ser>
          <c:idx val="0"/>
          <c:order val="0"/>
          <c:tx>
            <c:strRef>
              <c:f>frekans!$M$340</c:f>
              <c:strCache>
                <c:ptCount val="1"/>
                <c:pt idx="0">
                  <c:v>Beğeniyorum</c:v>
                </c:pt>
              </c:strCache>
            </c:strRef>
          </c:tx>
          <c:spPr>
            <a:solidFill>
              <a:schemeClr val="accent3"/>
            </a:solidFill>
          </c:spPr>
          <c:cat>
            <c:strRef>
              <c:f>frekans!$L$341:$L$348</c:f>
              <c:strCache>
                <c:ptCount val="8"/>
                <c:pt idx="0">
                  <c:v>Abdullah Öcalan </c:v>
                </c:pt>
                <c:pt idx="1">
                  <c:v>Selahattin Demirtaş</c:v>
                </c:pt>
                <c:pt idx="2">
                  <c:v>Kemal Kılıçdaroğlu</c:v>
                </c:pt>
                <c:pt idx="3">
                  <c:v>Devlet Bahçeli</c:v>
                </c:pt>
                <c:pt idx="4">
                  <c:v>Fetullah Gülen </c:v>
                </c:pt>
                <c:pt idx="5">
                  <c:v>Mustafa Sarıgül</c:v>
                </c:pt>
                <c:pt idx="6">
                  <c:v>R.Tayyip Erdoğan </c:v>
                </c:pt>
                <c:pt idx="7">
                  <c:v>Abdullah Gül</c:v>
                </c:pt>
              </c:strCache>
            </c:strRef>
          </c:cat>
          <c:val>
            <c:numRef>
              <c:f>frekans!$M$341:$M$348</c:f>
              <c:numCache>
                <c:formatCode>0.0</c:formatCode>
                <c:ptCount val="8"/>
                <c:pt idx="0">
                  <c:v>3.7037037037037042</c:v>
                </c:pt>
                <c:pt idx="1">
                  <c:v>12.510288065843621</c:v>
                </c:pt>
                <c:pt idx="2">
                  <c:v>21.563786008230441</c:v>
                </c:pt>
                <c:pt idx="3">
                  <c:v>26.913580246913579</c:v>
                </c:pt>
                <c:pt idx="4">
                  <c:v>28.72427983539092</c:v>
                </c:pt>
                <c:pt idx="5">
                  <c:v>39.753086419753039</c:v>
                </c:pt>
                <c:pt idx="6">
                  <c:v>63.04526748971189</c:v>
                </c:pt>
                <c:pt idx="7">
                  <c:v>76.543209876543216</c:v>
                </c:pt>
              </c:numCache>
            </c:numRef>
          </c:val>
        </c:ser>
        <c:ser>
          <c:idx val="1"/>
          <c:order val="1"/>
          <c:tx>
            <c:strRef>
              <c:f>frekans!$N$340</c:f>
              <c:strCache>
                <c:ptCount val="1"/>
                <c:pt idx="0">
                  <c:v>Beğenmiyorum</c:v>
                </c:pt>
              </c:strCache>
            </c:strRef>
          </c:tx>
          <c:cat>
            <c:strRef>
              <c:f>frekans!$L$341:$L$348</c:f>
              <c:strCache>
                <c:ptCount val="8"/>
                <c:pt idx="0">
                  <c:v>Abdullah Öcalan </c:v>
                </c:pt>
                <c:pt idx="1">
                  <c:v>Selahattin Demirtaş</c:v>
                </c:pt>
                <c:pt idx="2">
                  <c:v>Kemal Kılıçdaroğlu</c:v>
                </c:pt>
                <c:pt idx="3">
                  <c:v>Devlet Bahçeli</c:v>
                </c:pt>
                <c:pt idx="4">
                  <c:v>Fetullah Gülen </c:v>
                </c:pt>
                <c:pt idx="5">
                  <c:v>Mustafa Sarıgül</c:v>
                </c:pt>
                <c:pt idx="6">
                  <c:v>R.Tayyip Erdoğan </c:v>
                </c:pt>
                <c:pt idx="7">
                  <c:v>Abdullah Gül</c:v>
                </c:pt>
              </c:strCache>
            </c:strRef>
          </c:cat>
          <c:val>
            <c:numRef>
              <c:f>frekans!$N$341:$N$348</c:f>
              <c:numCache>
                <c:formatCode>0.0</c:formatCode>
                <c:ptCount val="8"/>
                <c:pt idx="0">
                  <c:v>86.913580246913597</c:v>
                </c:pt>
                <c:pt idx="1">
                  <c:v>75.884773662551353</c:v>
                </c:pt>
                <c:pt idx="2">
                  <c:v>71.028806584362144</c:v>
                </c:pt>
                <c:pt idx="3">
                  <c:v>66.008230452674795</c:v>
                </c:pt>
                <c:pt idx="4">
                  <c:v>55.473251028806558</c:v>
                </c:pt>
                <c:pt idx="5">
                  <c:v>48.724279835390952</c:v>
                </c:pt>
                <c:pt idx="6">
                  <c:v>31.934156378600825</c:v>
                </c:pt>
                <c:pt idx="7">
                  <c:v>18.765432098765395</c:v>
                </c:pt>
              </c:numCache>
            </c:numRef>
          </c:val>
        </c:ser>
        <c:ser>
          <c:idx val="2"/>
          <c:order val="2"/>
          <c:tx>
            <c:strRef>
              <c:f>frekans!$O$340</c:f>
              <c:strCache>
                <c:ptCount val="1"/>
                <c:pt idx="0">
                  <c:v>Fikrim yok / Cevap yok</c:v>
                </c:pt>
              </c:strCache>
            </c:strRef>
          </c:tx>
          <c:spPr>
            <a:solidFill>
              <a:schemeClr val="bg1">
                <a:lumMod val="65000"/>
              </a:schemeClr>
            </a:solidFill>
          </c:spPr>
          <c:cat>
            <c:strRef>
              <c:f>frekans!$L$341:$L$348</c:f>
              <c:strCache>
                <c:ptCount val="8"/>
                <c:pt idx="0">
                  <c:v>Abdullah Öcalan </c:v>
                </c:pt>
                <c:pt idx="1">
                  <c:v>Selahattin Demirtaş</c:v>
                </c:pt>
                <c:pt idx="2">
                  <c:v>Kemal Kılıçdaroğlu</c:v>
                </c:pt>
                <c:pt idx="3">
                  <c:v>Devlet Bahçeli</c:v>
                </c:pt>
                <c:pt idx="4">
                  <c:v>Fetullah Gülen </c:v>
                </c:pt>
                <c:pt idx="5">
                  <c:v>Mustafa Sarıgül</c:v>
                </c:pt>
                <c:pt idx="6">
                  <c:v>R.Tayyip Erdoğan </c:v>
                </c:pt>
                <c:pt idx="7">
                  <c:v>Abdullah Gül</c:v>
                </c:pt>
              </c:strCache>
            </c:strRef>
          </c:cat>
          <c:val>
            <c:numRef>
              <c:f>frekans!$O$341:$O$348</c:f>
              <c:numCache>
                <c:formatCode>0.0</c:formatCode>
                <c:ptCount val="8"/>
                <c:pt idx="0">
                  <c:v>9.3827160493827257</c:v>
                </c:pt>
                <c:pt idx="1">
                  <c:v>11.604938271604947</c:v>
                </c:pt>
                <c:pt idx="2">
                  <c:v>7.4074074074074066</c:v>
                </c:pt>
                <c:pt idx="3">
                  <c:v>7.0781893004115233</c:v>
                </c:pt>
                <c:pt idx="4">
                  <c:v>15.802469135802477</c:v>
                </c:pt>
                <c:pt idx="5">
                  <c:v>11.522633744855966</c:v>
                </c:pt>
                <c:pt idx="6">
                  <c:v>5.020576131687239</c:v>
                </c:pt>
                <c:pt idx="7">
                  <c:v>4.6913580246913584</c:v>
                </c:pt>
              </c:numCache>
            </c:numRef>
          </c:val>
        </c:ser>
        <c:dLbls>
          <c:showVal val="1"/>
        </c:dLbls>
        <c:gapWidth val="75"/>
        <c:overlap val="100"/>
        <c:axId val="65504384"/>
        <c:axId val="65505920"/>
      </c:barChart>
      <c:catAx>
        <c:axId val="65504384"/>
        <c:scaling>
          <c:orientation val="minMax"/>
        </c:scaling>
        <c:axPos val="l"/>
        <c:majorTickMark val="none"/>
        <c:tickLblPos val="nextTo"/>
        <c:crossAx val="65505920"/>
        <c:crosses val="autoZero"/>
        <c:auto val="1"/>
        <c:lblAlgn val="ctr"/>
        <c:lblOffset val="100"/>
      </c:catAx>
      <c:valAx>
        <c:axId val="65505920"/>
        <c:scaling>
          <c:orientation val="minMax"/>
        </c:scaling>
        <c:delete val="1"/>
        <c:axPos val="b"/>
        <c:numFmt formatCode="0%" sourceLinked="1"/>
        <c:majorTickMark val="none"/>
        <c:tickLblPos val="none"/>
        <c:crossAx val="65504384"/>
        <c:crosses val="autoZero"/>
        <c:crossBetween val="between"/>
      </c:valAx>
    </c:plotArea>
    <c:legend>
      <c:legendPos val="b"/>
      <c:layout/>
    </c:legend>
    <c:plotVisOnly val="1"/>
  </c:chart>
  <c:txPr>
    <a:bodyPr/>
    <a:lstStyle/>
    <a:p>
      <a:pPr>
        <a:defRPr sz="1400" b="1">
          <a:latin typeface="Palatino Linotype" pitchFamily="18" charset="0"/>
        </a:defRPr>
      </a:pPr>
      <a:endParaRPr lang="tr-TR"/>
    </a:p>
  </c:txPr>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tr-TR"/>
  <c:style val="26"/>
  <c:clrMapOvr bg1="lt1" tx1="dk1" bg2="lt2" tx2="dk2" accent1="accent1" accent2="accent2" accent3="accent3" accent4="accent4" accent5="accent5" accent6="accent6" hlink="hlink" folHlink="folHlink"/>
  <c:chart>
    <c:plotArea>
      <c:layout>
        <c:manualLayout>
          <c:layoutTarget val="inner"/>
          <c:xMode val="edge"/>
          <c:yMode val="edge"/>
          <c:x val="0.41033311461067368"/>
          <c:y val="5.5972222222222319E-2"/>
          <c:w val="0.52994466316710465"/>
          <c:h val="0.89310185185185187"/>
        </c:manualLayout>
      </c:layout>
      <c:barChart>
        <c:barDir val="bar"/>
        <c:grouping val="stacked"/>
        <c:ser>
          <c:idx val="0"/>
          <c:order val="0"/>
          <c:dPt>
            <c:idx val="0"/>
            <c:spPr>
              <a:solidFill>
                <a:srgbClr val="009900"/>
              </a:solidFill>
            </c:spPr>
          </c:dPt>
          <c:dPt>
            <c:idx val="1"/>
            <c:spPr>
              <a:solidFill>
                <a:srgbClr val="C00000"/>
              </a:solidFill>
            </c:spPr>
          </c:dPt>
          <c:dPt>
            <c:idx val="2"/>
            <c:spPr>
              <a:solidFill>
                <a:schemeClr val="bg1">
                  <a:lumMod val="65000"/>
                </a:schemeClr>
              </a:solidFill>
            </c:spPr>
          </c:dPt>
          <c:dLbls>
            <c:dLbl>
              <c:idx val="0"/>
              <c:layout/>
              <c:showVal val="1"/>
            </c:dLbl>
            <c:dLbl>
              <c:idx val="1"/>
              <c:layout/>
              <c:showVal val="1"/>
            </c:dLbl>
            <c:dLbl>
              <c:idx val="2"/>
              <c:layout/>
              <c:showVal val="1"/>
            </c:dLbl>
            <c:delete val="1"/>
          </c:dLbls>
          <c:cat>
            <c:strRef>
              <c:f>Sayfa1!$F$109:$F$111</c:f>
              <c:strCache>
                <c:ptCount val="3"/>
                <c:pt idx="0">
                  <c:v>Evet verebilirim</c:v>
                </c:pt>
                <c:pt idx="1">
                  <c:v>Hayır vermem</c:v>
                </c:pt>
                <c:pt idx="2">
                  <c:v>Fikrim yok / Cevap yok</c:v>
                </c:pt>
              </c:strCache>
            </c:strRef>
          </c:cat>
          <c:val>
            <c:numRef>
              <c:f>Sayfa1!$G$109:$G$111</c:f>
              <c:numCache>
                <c:formatCode>####.0</c:formatCode>
                <c:ptCount val="3"/>
                <c:pt idx="0">
                  <c:v>46.99588477366224</c:v>
                </c:pt>
                <c:pt idx="1">
                  <c:v>44.197530864197532</c:v>
                </c:pt>
                <c:pt idx="2" formatCode="0.0">
                  <c:v>8.806584362139958</c:v>
                </c:pt>
              </c:numCache>
            </c:numRef>
          </c:val>
        </c:ser>
        <c:gapWidth val="50"/>
        <c:overlap val="100"/>
        <c:axId val="66996096"/>
        <c:axId val="66994560"/>
      </c:barChart>
      <c:valAx>
        <c:axId val="66994560"/>
        <c:scaling>
          <c:orientation val="minMax"/>
        </c:scaling>
        <c:delete val="1"/>
        <c:axPos val="t"/>
        <c:numFmt formatCode="####.0" sourceLinked="1"/>
        <c:tickLblPos val="none"/>
        <c:crossAx val="66996096"/>
        <c:crosses val="autoZero"/>
        <c:crossBetween val="between"/>
      </c:valAx>
      <c:catAx>
        <c:axId val="66996096"/>
        <c:scaling>
          <c:orientation val="maxMin"/>
        </c:scaling>
        <c:axPos val="l"/>
        <c:tickLblPos val="nextTo"/>
        <c:crossAx val="66994560"/>
        <c:crosses val="autoZero"/>
        <c:auto val="1"/>
        <c:lblAlgn val="ctr"/>
        <c:lblOffset val="100"/>
      </c:catAx>
    </c:plotArea>
    <c:plotVisOnly val="1"/>
  </c:chart>
  <c:spPr>
    <a:ln>
      <a:noFill/>
    </a:ln>
  </c:spPr>
  <c:txPr>
    <a:bodyPr/>
    <a:lstStyle/>
    <a:p>
      <a:pPr>
        <a:defRPr sz="1500" b="1">
          <a:latin typeface="Palatino Linotype" pitchFamily="18" charset="0"/>
        </a:defRPr>
      </a:pPr>
      <a:endParaRPr lang="tr-TR"/>
    </a:p>
  </c:tx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tr-TR"/>
  <c:style val="26"/>
  <c:clrMapOvr bg1="lt1" tx1="dk1" bg2="lt2" tx2="dk2" accent1="accent1" accent2="accent2" accent3="accent3" accent4="accent4" accent5="accent5" accent6="accent6" hlink="hlink" folHlink="folHlink"/>
  <c:chart>
    <c:plotArea>
      <c:layout>
        <c:manualLayout>
          <c:layoutTarget val="inner"/>
          <c:xMode val="edge"/>
          <c:yMode val="edge"/>
          <c:x val="0.16436986001749837"/>
          <c:y val="0.13234095738032789"/>
          <c:w val="0.37725721784776989"/>
          <c:h val="0.86230221222347581"/>
        </c:manualLayout>
      </c:layout>
      <c:pieChart>
        <c:varyColors val="1"/>
        <c:ser>
          <c:idx val="0"/>
          <c:order val="0"/>
          <c:dPt>
            <c:idx val="0"/>
            <c:spPr>
              <a:solidFill>
                <a:srgbClr val="009900"/>
              </a:solidFill>
            </c:spPr>
          </c:dPt>
          <c:dPt>
            <c:idx val="2"/>
            <c:spPr>
              <a:solidFill>
                <a:schemeClr val="bg1">
                  <a:lumMod val="65000"/>
                </a:schemeClr>
              </a:solidFill>
            </c:spPr>
          </c:dPt>
          <c:dLbls>
            <c:dLbl>
              <c:idx val="0"/>
              <c:layout/>
              <c:showVal val="1"/>
            </c:dLbl>
            <c:dLbl>
              <c:idx val="1"/>
              <c:layout/>
              <c:showVal val="1"/>
            </c:dLbl>
            <c:dLbl>
              <c:idx val="2"/>
              <c:layout>
                <c:manualLayout>
                  <c:x val="3.2107843137255003E-5"/>
                  <c:y val="0"/>
                </c:manualLayout>
              </c:layout>
              <c:showVal val="1"/>
            </c:dLbl>
            <c:delete val="1"/>
          </c:dLbls>
          <c:cat>
            <c:strRef>
              <c:f>Sayfa1!$F$253:$F$255</c:f>
              <c:strCache>
                <c:ptCount val="3"/>
                <c:pt idx="0">
                  <c:v>Evet düşünüyorum</c:v>
                </c:pt>
                <c:pt idx="1">
                  <c:v>Hayır düşünmüyorum</c:v>
                </c:pt>
                <c:pt idx="2">
                  <c:v>Fikrim yok / Cevap yok</c:v>
                </c:pt>
              </c:strCache>
            </c:strRef>
          </c:cat>
          <c:val>
            <c:numRef>
              <c:f>Sayfa1!$G$253:$G$255</c:f>
              <c:numCache>
                <c:formatCode>####.0</c:formatCode>
                <c:ptCount val="3"/>
                <c:pt idx="0">
                  <c:v>45.020576131687243</c:v>
                </c:pt>
                <c:pt idx="1">
                  <c:v>51.687242798353907</c:v>
                </c:pt>
                <c:pt idx="2" formatCode="0.0">
                  <c:v>3.2921810699588474</c:v>
                </c:pt>
              </c:numCache>
            </c:numRef>
          </c:val>
        </c:ser>
        <c:firstSliceAng val="0"/>
      </c:pieChart>
    </c:plotArea>
    <c:legend>
      <c:legendPos val="r"/>
      <c:layout>
        <c:manualLayout>
          <c:xMode val="edge"/>
          <c:yMode val="edge"/>
          <c:x val="0.53624183006535964"/>
          <c:y val="0.36074074074074081"/>
          <c:w val="0.44709150326797387"/>
          <c:h val="0.37441819772528612"/>
        </c:manualLayout>
      </c:layout>
    </c:legend>
    <c:plotVisOnly val="1"/>
  </c:chart>
  <c:spPr>
    <a:ln>
      <a:noFill/>
    </a:ln>
  </c:spPr>
  <c:txPr>
    <a:bodyPr/>
    <a:lstStyle/>
    <a:p>
      <a:pPr>
        <a:defRPr sz="1600" b="1">
          <a:latin typeface="Palatino Linotype" pitchFamily="18" charset="0"/>
        </a:defRPr>
      </a:pPr>
      <a:endParaRPr lang="tr-TR"/>
    </a:p>
  </c:txPr>
  <c:externalData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tr-TR"/>
  <c:style val="26"/>
  <c:clrMapOvr bg1="lt1" tx1="dk1" bg2="lt2" tx2="dk2" accent1="accent1" accent2="accent2" accent3="accent3" accent4="accent4" accent5="accent5" accent6="accent6" hlink="hlink" folHlink="folHlink"/>
  <c:chart>
    <c:plotArea>
      <c:layout>
        <c:manualLayout>
          <c:layoutTarget val="inner"/>
          <c:xMode val="edge"/>
          <c:yMode val="edge"/>
          <c:x val="0.30908755758296863"/>
          <c:y val="4.8421360791439459E-2"/>
          <c:w val="0.34326431713357786"/>
          <c:h val="0.56250932449233249"/>
        </c:manualLayout>
      </c:layout>
      <c:pieChart>
        <c:varyColors val="1"/>
        <c:ser>
          <c:idx val="0"/>
          <c:order val="0"/>
          <c:dPt>
            <c:idx val="0"/>
            <c:spPr>
              <a:solidFill>
                <a:srgbClr val="009900"/>
              </a:solidFill>
            </c:spPr>
          </c:dPt>
          <c:dPt>
            <c:idx val="2"/>
            <c:spPr>
              <a:solidFill>
                <a:schemeClr val="bg1">
                  <a:lumMod val="65000"/>
                </a:schemeClr>
              </a:solidFill>
            </c:spPr>
          </c:dPt>
          <c:dLbls>
            <c:dLbl>
              <c:idx val="0"/>
              <c:layout/>
              <c:showVal val="1"/>
            </c:dLbl>
            <c:dLbl>
              <c:idx val="1"/>
              <c:layout/>
              <c:showVal val="1"/>
            </c:dLbl>
            <c:dLbl>
              <c:idx val="2"/>
              <c:layout/>
              <c:showVal val="1"/>
            </c:dLbl>
            <c:delete val="1"/>
            <c:txPr>
              <a:bodyPr/>
              <a:lstStyle/>
              <a:p>
                <a:pPr>
                  <a:defRPr sz="1600"/>
                </a:pPr>
                <a:endParaRPr lang="tr-TR"/>
              </a:p>
            </c:txPr>
          </c:dLbls>
          <c:cat>
            <c:strRef>
              <c:f>Sayfa1!$F$271:$F$273</c:f>
              <c:strCache>
                <c:ptCount val="3"/>
                <c:pt idx="0">
                  <c:v>Desteklediğim partiye veya adaya oy veririm</c:v>
                </c:pt>
                <c:pt idx="1">
                  <c:v>Kazanmasını istemediğim parti veya adayın karşısındaki en güçlü adaya oy veririm</c:v>
                </c:pt>
                <c:pt idx="2">
                  <c:v>Fikrim yok / Cevap yok</c:v>
                </c:pt>
              </c:strCache>
            </c:strRef>
          </c:cat>
          <c:val>
            <c:numRef>
              <c:f>Sayfa1!$G$271:$G$273</c:f>
              <c:numCache>
                <c:formatCode>####.0</c:formatCode>
                <c:ptCount val="3"/>
                <c:pt idx="0">
                  <c:v>73.333333333333258</c:v>
                </c:pt>
                <c:pt idx="1">
                  <c:v>20.905349794238624</c:v>
                </c:pt>
                <c:pt idx="2" formatCode="0.0">
                  <c:v>5.7613168724279671</c:v>
                </c:pt>
              </c:numCache>
            </c:numRef>
          </c:val>
        </c:ser>
        <c:firstSliceAng val="0"/>
      </c:pieChart>
    </c:plotArea>
    <c:legend>
      <c:legendPos val="b"/>
      <c:layout/>
      <c:txPr>
        <a:bodyPr/>
        <a:lstStyle/>
        <a:p>
          <a:pPr>
            <a:defRPr sz="1600"/>
          </a:pPr>
          <a:endParaRPr lang="tr-TR"/>
        </a:p>
      </c:txPr>
    </c:legend>
    <c:plotVisOnly val="1"/>
  </c:chart>
  <c:spPr>
    <a:ln>
      <a:noFill/>
    </a:ln>
  </c:spPr>
  <c:txPr>
    <a:bodyPr/>
    <a:lstStyle/>
    <a:p>
      <a:pPr>
        <a:defRPr sz="1500" b="1">
          <a:latin typeface="Palatino Linotype" pitchFamily="18" charset="0"/>
        </a:defRPr>
      </a:pPr>
      <a:endParaRPr lang="tr-TR"/>
    </a:p>
  </c:txPr>
  <c:externalData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tr-TR"/>
  <c:style val="26"/>
  <c:clrMapOvr bg1="lt1" tx1="dk1" bg2="lt2" tx2="dk2" accent1="accent1" accent2="accent2" accent3="accent3" accent4="accent4" accent5="accent5" accent6="accent6" hlink="hlink" folHlink="folHlink"/>
  <c:chart>
    <c:plotArea>
      <c:layout>
        <c:manualLayout>
          <c:layoutTarget val="inner"/>
          <c:xMode val="edge"/>
          <c:yMode val="edge"/>
          <c:x val="0.10981364829396326"/>
          <c:y val="2.7586206896551741E-2"/>
          <c:w val="0.5175349956255465"/>
          <c:h val="0.85660964793193961"/>
        </c:manualLayout>
      </c:layout>
      <c:pieChart>
        <c:varyColors val="1"/>
        <c:ser>
          <c:idx val="0"/>
          <c:order val="0"/>
          <c:spPr>
            <a:solidFill>
              <a:schemeClr val="accent2"/>
            </a:solidFill>
          </c:spPr>
          <c:dPt>
            <c:idx val="0"/>
            <c:spPr>
              <a:solidFill>
                <a:srgbClr val="FF0000"/>
              </a:solidFill>
            </c:spPr>
          </c:dPt>
          <c:dPt>
            <c:idx val="1"/>
            <c:spPr>
              <a:solidFill>
                <a:srgbClr val="00B0F0"/>
              </a:solidFill>
            </c:spPr>
          </c:dPt>
          <c:dLbls>
            <c:dLbl>
              <c:idx val="0"/>
              <c:layout/>
              <c:showVal val="1"/>
            </c:dLbl>
            <c:dLbl>
              <c:idx val="1"/>
              <c:layout/>
              <c:showVal val="1"/>
            </c:dLbl>
            <c:delete val="1"/>
          </c:dLbls>
          <c:cat>
            <c:strRef>
              <c:f>frekans!$B$474:$B$475</c:f>
              <c:strCache>
                <c:ptCount val="2"/>
                <c:pt idx="0">
                  <c:v>Kadın</c:v>
                </c:pt>
                <c:pt idx="1">
                  <c:v>Erkek</c:v>
                </c:pt>
              </c:strCache>
            </c:strRef>
          </c:cat>
          <c:val>
            <c:numRef>
              <c:f>frekans!$D$474:$D$475</c:f>
              <c:numCache>
                <c:formatCode>0.0</c:formatCode>
                <c:ptCount val="2"/>
                <c:pt idx="0">
                  <c:v>50.123456790123463</c:v>
                </c:pt>
                <c:pt idx="1">
                  <c:v>49.876543209876544</c:v>
                </c:pt>
              </c:numCache>
            </c:numRef>
          </c:val>
        </c:ser>
        <c:firstSliceAng val="0"/>
      </c:pieChart>
    </c:plotArea>
    <c:legend>
      <c:legendPos val="r"/>
      <c:layout>
        <c:manualLayout>
          <c:xMode val="edge"/>
          <c:yMode val="edge"/>
          <c:x val="0.66538626421697289"/>
          <c:y val="0.33376812381211252"/>
          <c:w val="0.19617104111986006"/>
          <c:h val="0.25167019639786492"/>
        </c:manualLayout>
      </c:layout>
      <c:txPr>
        <a:bodyPr/>
        <a:lstStyle/>
        <a:p>
          <a:pPr rtl="0">
            <a:defRPr/>
          </a:pPr>
          <a:endParaRPr lang="tr-TR"/>
        </a:p>
      </c:txPr>
    </c:legend>
    <c:plotVisOnly val="1"/>
  </c:chart>
  <c:spPr>
    <a:ln>
      <a:noFill/>
    </a:ln>
  </c:spPr>
  <c:txPr>
    <a:bodyPr/>
    <a:lstStyle/>
    <a:p>
      <a:pPr>
        <a:defRPr sz="1600" b="1">
          <a:latin typeface="Palatino Linotype" pitchFamily="18" charset="0"/>
        </a:defRPr>
      </a:pPr>
      <a:endParaRPr lang="tr-TR"/>
    </a:p>
  </c:txPr>
  <c:externalData r:id="rId2"/>
</c:chartSpace>
</file>

<file path=ppt/charts/chart8.xml><?xml version="1.0" encoding="utf-8"?>
<c:chartSpace xmlns:c="http://schemas.openxmlformats.org/drawingml/2006/chart" xmlns:a="http://schemas.openxmlformats.org/drawingml/2006/main" xmlns:r="http://schemas.openxmlformats.org/officeDocument/2006/relationships">
  <c:date1904 val="1"/>
  <c:lang val="tr-TR"/>
  <c:style val="26"/>
  <c:clrMapOvr bg1="lt1" tx1="dk1" bg2="lt2" tx2="dk2" accent1="accent1" accent2="accent2" accent3="accent3" accent4="accent4" accent5="accent5" accent6="accent6" hlink="hlink" folHlink="folHlink"/>
  <c:chart>
    <c:plotArea>
      <c:layout>
        <c:manualLayout>
          <c:layoutTarget val="inner"/>
          <c:xMode val="edge"/>
          <c:yMode val="edge"/>
          <c:x val="0.29894685039370122"/>
          <c:y val="4.3650793650793704E-2"/>
          <c:w val="0.63438648293963251"/>
          <c:h val="0.912698412698426"/>
        </c:manualLayout>
      </c:layout>
      <c:barChart>
        <c:barDir val="bar"/>
        <c:grouping val="clustered"/>
        <c:varyColors val="1"/>
        <c:ser>
          <c:idx val="0"/>
          <c:order val="0"/>
          <c:dLbls>
            <c:showVal val="1"/>
          </c:dLbls>
          <c:cat>
            <c:strRef>
              <c:f>frekans!$B$476:$B$480</c:f>
              <c:strCache>
                <c:ptCount val="5"/>
                <c:pt idx="0">
                  <c:v>18-24</c:v>
                </c:pt>
                <c:pt idx="1">
                  <c:v>25-34</c:v>
                </c:pt>
                <c:pt idx="2">
                  <c:v>35-44</c:v>
                </c:pt>
                <c:pt idx="3">
                  <c:v>45-54</c:v>
                </c:pt>
                <c:pt idx="4">
                  <c:v>55 ve üstü</c:v>
                </c:pt>
              </c:strCache>
            </c:strRef>
          </c:cat>
          <c:val>
            <c:numRef>
              <c:f>frekans!$D$476:$D$480</c:f>
              <c:numCache>
                <c:formatCode>0.0</c:formatCode>
                <c:ptCount val="5"/>
                <c:pt idx="0">
                  <c:v>12.510288065843621</c:v>
                </c:pt>
                <c:pt idx="1">
                  <c:v>24.938271604938272</c:v>
                </c:pt>
                <c:pt idx="2">
                  <c:v>23.950617283950589</c:v>
                </c:pt>
                <c:pt idx="3">
                  <c:v>17.36625514403293</c:v>
                </c:pt>
                <c:pt idx="4">
                  <c:v>21.234567901234591</c:v>
                </c:pt>
              </c:numCache>
            </c:numRef>
          </c:val>
        </c:ser>
        <c:axId val="68872064"/>
        <c:axId val="68873600"/>
      </c:barChart>
      <c:catAx>
        <c:axId val="68872064"/>
        <c:scaling>
          <c:orientation val="maxMin"/>
        </c:scaling>
        <c:axPos val="l"/>
        <c:numFmt formatCode="General" sourceLinked="1"/>
        <c:tickLblPos val="nextTo"/>
        <c:crossAx val="68873600"/>
        <c:crosses val="autoZero"/>
        <c:auto val="1"/>
        <c:lblAlgn val="ctr"/>
        <c:lblOffset val="100"/>
      </c:catAx>
      <c:valAx>
        <c:axId val="68873600"/>
        <c:scaling>
          <c:orientation val="minMax"/>
        </c:scaling>
        <c:delete val="1"/>
        <c:axPos val="t"/>
        <c:numFmt formatCode="0.0" sourceLinked="1"/>
        <c:tickLblPos val="none"/>
        <c:crossAx val="68872064"/>
        <c:crosses val="autoZero"/>
        <c:crossBetween val="between"/>
      </c:valAx>
    </c:plotArea>
    <c:plotVisOnly val="1"/>
  </c:chart>
  <c:spPr>
    <a:ln>
      <a:noFill/>
    </a:ln>
  </c:spPr>
  <c:txPr>
    <a:bodyPr/>
    <a:lstStyle/>
    <a:p>
      <a:pPr>
        <a:defRPr sz="1600" b="1">
          <a:latin typeface="Palatino Linotype" pitchFamily="18" charset="0"/>
        </a:defRPr>
      </a:pPr>
      <a:endParaRPr lang="tr-TR"/>
    </a:p>
  </c:txPr>
  <c:externalData r:id="rId2"/>
</c:chartSpace>
</file>

<file path=ppt/charts/chart9.xml><?xml version="1.0" encoding="utf-8"?>
<c:chartSpace xmlns:c="http://schemas.openxmlformats.org/drawingml/2006/chart" xmlns:a="http://schemas.openxmlformats.org/drawingml/2006/main" xmlns:r="http://schemas.openxmlformats.org/officeDocument/2006/relationships">
  <c:date1904 val="1"/>
  <c:lang val="tr-TR"/>
  <c:style val="26"/>
  <c:clrMapOvr bg1="lt1" tx1="dk1" bg2="lt2" tx2="dk2" accent1="accent1" accent2="accent2" accent3="accent3" accent4="accent4" accent5="accent5" accent6="accent6" hlink="hlink" folHlink="folHlink"/>
  <c:chart>
    <c:plotArea>
      <c:layout>
        <c:manualLayout>
          <c:layoutTarget val="inner"/>
          <c:xMode val="edge"/>
          <c:yMode val="edge"/>
          <c:x val="0.43593791666666681"/>
          <c:y val="3.3333341286886489E-2"/>
          <c:w val="0.53054819444444434"/>
          <c:h val="0.93333331742622649"/>
        </c:manualLayout>
      </c:layout>
      <c:barChart>
        <c:barDir val="bar"/>
        <c:grouping val="clustered"/>
        <c:varyColors val="1"/>
        <c:ser>
          <c:idx val="0"/>
          <c:order val="0"/>
          <c:dLbls>
            <c:showVal val="1"/>
          </c:dLbls>
          <c:cat>
            <c:strRef>
              <c:f>frekans!$B$481:$B$488</c:f>
              <c:strCache>
                <c:ptCount val="8"/>
                <c:pt idx="0">
                  <c:v>Okuryazar değil</c:v>
                </c:pt>
                <c:pt idx="1">
                  <c:v>Sadece okur/yazar</c:v>
                </c:pt>
                <c:pt idx="2">
                  <c:v>İlkokul mezunu</c:v>
                </c:pt>
                <c:pt idx="3">
                  <c:v>Ortaokul mezunu</c:v>
                </c:pt>
                <c:pt idx="4">
                  <c:v>Lise mezunu</c:v>
                </c:pt>
                <c:pt idx="5">
                  <c:v>Üniversite/yüksek okul mezunu</c:v>
                </c:pt>
                <c:pt idx="6">
                  <c:v>Master / Yüksek lisans</c:v>
                </c:pt>
                <c:pt idx="7">
                  <c:v>Doktora</c:v>
                </c:pt>
              </c:strCache>
            </c:strRef>
          </c:cat>
          <c:val>
            <c:numRef>
              <c:f>frekans!$D$481:$D$488</c:f>
              <c:numCache>
                <c:formatCode>0.0</c:formatCode>
                <c:ptCount val="8"/>
                <c:pt idx="0">
                  <c:v>1.8930041152263373</c:v>
                </c:pt>
                <c:pt idx="1">
                  <c:v>1.7283950617283961</c:v>
                </c:pt>
                <c:pt idx="2">
                  <c:v>29.1358024691358</c:v>
                </c:pt>
                <c:pt idx="3">
                  <c:v>11.52263374485597</c:v>
                </c:pt>
                <c:pt idx="4">
                  <c:v>29.1358024691358</c:v>
                </c:pt>
                <c:pt idx="5">
                  <c:v>23.868312757201629</c:v>
                </c:pt>
                <c:pt idx="6">
                  <c:v>2.4691358024691392</c:v>
                </c:pt>
                <c:pt idx="7">
                  <c:v>0.24691358024691393</c:v>
                </c:pt>
              </c:numCache>
            </c:numRef>
          </c:val>
        </c:ser>
        <c:axId val="68843392"/>
        <c:axId val="68285184"/>
      </c:barChart>
      <c:catAx>
        <c:axId val="68843392"/>
        <c:scaling>
          <c:orientation val="maxMin"/>
        </c:scaling>
        <c:axPos val="l"/>
        <c:numFmt formatCode="General" sourceLinked="1"/>
        <c:tickLblPos val="nextTo"/>
        <c:crossAx val="68285184"/>
        <c:crosses val="autoZero"/>
        <c:auto val="1"/>
        <c:lblAlgn val="ctr"/>
        <c:lblOffset val="100"/>
      </c:catAx>
      <c:valAx>
        <c:axId val="68285184"/>
        <c:scaling>
          <c:orientation val="minMax"/>
        </c:scaling>
        <c:delete val="1"/>
        <c:axPos val="t"/>
        <c:numFmt formatCode="0.0" sourceLinked="1"/>
        <c:tickLblPos val="none"/>
        <c:crossAx val="68843392"/>
        <c:crosses val="autoZero"/>
        <c:crossBetween val="between"/>
      </c:valAx>
    </c:plotArea>
    <c:plotVisOnly val="1"/>
  </c:chart>
  <c:spPr>
    <a:ln>
      <a:noFill/>
    </a:ln>
  </c:spPr>
  <c:txPr>
    <a:bodyPr/>
    <a:lstStyle/>
    <a:p>
      <a:pPr>
        <a:defRPr sz="1400" b="1">
          <a:latin typeface="Palatino Linotype" pitchFamily="18" charset="0"/>
        </a:defRPr>
      </a:pPr>
      <a:endParaRPr lang="tr-TR"/>
    </a:p>
  </c:txPr>
  <c:externalData r:id="rId2"/>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79DBA0E7-5E89-44D0-80FE-BB86D88B9D61}" type="datetimeFigureOut">
              <a:rPr lang="tr-TR"/>
              <a:pPr>
                <a:defRPr/>
              </a:pPr>
              <a:t>02.09.2013</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1D49C9B0-08B2-4425-9F7A-AB28ED85C5EA}"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1D49C9B0-08B2-4425-9F7A-AB28ED85C5EA}" type="slidenum">
              <a:rPr lang="tr-TR" smtClean="0"/>
              <a:pPr>
                <a:defRPr/>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3 Dik Üçgen"/>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15 Grup"/>
          <p:cNvGrpSpPr>
            <a:grpSpLocks/>
          </p:cNvGrpSpPr>
          <p:nvPr/>
        </p:nvGrpSpPr>
        <p:grpSpPr bwMode="auto">
          <a:xfrm>
            <a:off x="-3175" y="5572125"/>
            <a:ext cx="9147175" cy="1292225"/>
            <a:chOff x="-3765" y="4832896"/>
            <a:chExt cx="9147765" cy="2032192"/>
          </a:xfrm>
        </p:grpSpPr>
        <p:sp>
          <p:nvSpPr>
            <p:cNvPr id="6" name="5 Serbest Form"/>
            <p:cNvSpPr>
              <a:spLocks/>
            </p:cNvSpPr>
            <p:nvPr/>
          </p:nvSpPr>
          <p:spPr bwMode="auto">
            <a:xfrm>
              <a:off x="1687032" y="4832896"/>
              <a:ext cx="7456968" cy="519282"/>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7" name="6 Serbest Form"/>
            <p:cNvSpPr>
              <a:spLocks/>
            </p:cNvSpPr>
            <p:nvPr/>
          </p:nvSpPr>
          <p:spPr bwMode="auto">
            <a:xfrm>
              <a:off x="35926" y="5134979"/>
              <a:ext cx="9108074" cy="83884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7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solidFill>
              <a:schemeClr val="accent4">
                <a:lumMod val="40000"/>
                <a:lumOff val="60000"/>
              </a:schemeClr>
            </a:solid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0" name="9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8 Başlık"/>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lstStyle>
          <a:p>
            <a:r>
              <a:rPr lang="tr-TR" smtClean="0"/>
              <a:t>Asıl başlık stili için tıklatın</a:t>
            </a:r>
            <a:endParaRPr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11" name="29 Veri Yer Tutucusu"/>
          <p:cNvSpPr>
            <a:spLocks noGrp="1"/>
          </p:cNvSpPr>
          <p:nvPr>
            <p:ph type="dt" sz="half" idx="10"/>
          </p:nvPr>
        </p:nvSpPr>
        <p:spPr/>
        <p:txBody>
          <a:bodyPr/>
          <a:lstStyle>
            <a:lvl1pPr>
              <a:defRPr smtClean="0">
                <a:solidFill>
                  <a:srgbClr val="FFFFFF"/>
                </a:solidFill>
              </a:defRPr>
            </a:lvl1pPr>
          </a:lstStyle>
          <a:p>
            <a:pPr>
              <a:defRPr/>
            </a:pPr>
            <a:fld id="{D44F48D1-1017-4279-85FC-01284D0C73A1}" type="datetime1">
              <a:rPr lang="tr-TR"/>
              <a:pPr>
                <a:defRPr/>
              </a:pPr>
              <a:t>02.09.2013</a:t>
            </a:fld>
            <a:endParaRPr lang="tr-TR"/>
          </a:p>
        </p:txBody>
      </p:sp>
      <p:sp>
        <p:nvSpPr>
          <p:cNvPr id="12" name="18 Altbilgi Yer Tutucusu"/>
          <p:cNvSpPr>
            <a:spLocks noGrp="1"/>
          </p:cNvSpPr>
          <p:nvPr>
            <p:ph type="ftr" sz="quarter" idx="11"/>
          </p:nvPr>
        </p:nvSpPr>
        <p:spPr/>
        <p:txBody>
          <a:bodyPr/>
          <a:lstStyle>
            <a:lvl1pPr>
              <a:defRPr>
                <a:solidFill>
                  <a:schemeClr val="accent1">
                    <a:tint val="20000"/>
                  </a:schemeClr>
                </a:solidFill>
              </a:defRPr>
            </a:lvl1pPr>
          </a:lstStyle>
          <a:p>
            <a:pPr>
              <a:defRPr/>
            </a:pPr>
            <a:endParaRPr lang="tr-TR"/>
          </a:p>
        </p:txBody>
      </p:sp>
      <p:sp>
        <p:nvSpPr>
          <p:cNvPr id="13" name="26 Slayt Numarası Yer Tutucusu"/>
          <p:cNvSpPr>
            <a:spLocks noGrp="1"/>
          </p:cNvSpPr>
          <p:nvPr>
            <p:ph type="sldNum" sz="quarter" idx="12"/>
          </p:nvPr>
        </p:nvSpPr>
        <p:spPr>
          <a:xfrm>
            <a:off x="8429625" y="6408738"/>
            <a:ext cx="584200" cy="365125"/>
          </a:xfrm>
        </p:spPr>
        <p:txBody>
          <a:bodyPr/>
          <a:lstStyle>
            <a:lvl1pPr>
              <a:defRPr smtClean="0">
                <a:solidFill>
                  <a:srgbClr val="FFFFFF"/>
                </a:solidFill>
              </a:defRPr>
            </a:lvl1pPr>
          </a:lstStyle>
          <a:p>
            <a:pPr>
              <a:defRPr/>
            </a:pPr>
            <a:fld id="{7517AFFE-F95E-4261-9D56-6BB706BC9AB6}" type="slidenum">
              <a:rPr lang="tr-TR"/>
              <a:pPr>
                <a:defRPr/>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1481329"/>
            <a:ext cx="8229600" cy="438607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565ED238-4018-4538-B268-BD1FEAC86758}" type="datetime1">
              <a:rPr lang="tr-TR"/>
              <a:pPr>
                <a:defRPr/>
              </a:pPr>
              <a:t>02.09.2013</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C8F1445C-6464-47CD-B42B-6453EDDC89C9}" type="slidenum">
              <a:rPr lang="tr-TR"/>
              <a:pPr>
                <a:defRPr/>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41"/>
            <a:ext cx="6324600" cy="559276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76CCAF13-B0E5-42F2-85AA-B354A1C3E0D0}" type="datetime1">
              <a:rPr lang="tr-TR"/>
              <a:pPr>
                <a:defRPr/>
              </a:pPr>
              <a:t>02.09.2013</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502E3003-FD4B-4B52-B0BE-D6CB719FFB62}" type="slidenum">
              <a:rPr lang="tr-TR"/>
              <a:pPr>
                <a:defRPr/>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Başlık"/>
          <p:cNvSpPr>
            <a:spLocks noGrp="1"/>
          </p:cNvSpPr>
          <p:nvPr>
            <p:ph type="title"/>
          </p:nvPr>
        </p:nvSpPr>
        <p:spPr/>
        <p:txBody>
          <a:bodyPr rtlCol="0"/>
          <a:lstStyle/>
          <a:p>
            <a:r>
              <a:rPr lang="tr-TR" smtClean="0"/>
              <a:t>Asıl başlık stili için tıklatın</a:t>
            </a:r>
            <a:endParaRPr lang="en-US"/>
          </a:p>
        </p:txBody>
      </p:sp>
      <p:sp>
        <p:nvSpPr>
          <p:cNvPr id="4" name="9 Veri Yer Tutucusu"/>
          <p:cNvSpPr>
            <a:spLocks noGrp="1"/>
          </p:cNvSpPr>
          <p:nvPr>
            <p:ph type="dt" sz="half" idx="10"/>
          </p:nvPr>
        </p:nvSpPr>
        <p:spPr/>
        <p:txBody>
          <a:bodyPr/>
          <a:lstStyle>
            <a:lvl1pPr>
              <a:defRPr/>
            </a:lvl1pPr>
          </a:lstStyle>
          <a:p>
            <a:pPr>
              <a:defRPr/>
            </a:pPr>
            <a:fld id="{059C74BC-CDB7-48F9-9C53-1354BA5F54B3}" type="datetime1">
              <a:rPr lang="tr-TR"/>
              <a:pPr>
                <a:defRPr/>
              </a:pPr>
              <a:t>02.09.2013</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17410770-AC89-42B7-9341-1E1886B9DAE2}" type="slidenum">
              <a:rPr lang="tr-TR"/>
              <a:pPr>
                <a:defRPr/>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4" name="3 Köşeli Çift Ayraç"/>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5" name="4 Köşeli Çift Ayraç"/>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2" name="1 Başlık"/>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lstStyle>
          <a:p>
            <a:r>
              <a:rPr lang="tr-TR" smtClean="0"/>
              <a:t>Asıl başlık stili için tıklatın</a:t>
            </a:r>
            <a:endParaRPr lang="en-US"/>
          </a:p>
        </p:txBody>
      </p:sp>
      <p:sp>
        <p:nvSpPr>
          <p:cNvPr id="3" name="2 Metin Yer Tutucusu"/>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6" name="3 Veri Yer Tutucusu"/>
          <p:cNvSpPr>
            <a:spLocks noGrp="1"/>
          </p:cNvSpPr>
          <p:nvPr>
            <p:ph type="dt" sz="half" idx="10"/>
          </p:nvPr>
        </p:nvSpPr>
        <p:spPr/>
        <p:txBody>
          <a:bodyPr/>
          <a:lstStyle>
            <a:lvl1pPr>
              <a:defRPr/>
            </a:lvl1pPr>
          </a:lstStyle>
          <a:p>
            <a:pPr>
              <a:defRPr/>
            </a:pPr>
            <a:fld id="{6C16541B-8787-4CD7-9F93-42286DFFB067}" type="datetime1">
              <a:rPr lang="tr-TR"/>
              <a:pPr>
                <a:defRPr/>
              </a:pPr>
              <a:t>02.09.2013</a:t>
            </a:fld>
            <a:endParaRPr lang="tr-TR"/>
          </a:p>
        </p:txBody>
      </p:sp>
      <p:sp>
        <p:nvSpPr>
          <p:cNvPr id="7" name="4 Altbilgi Yer Tutucusu"/>
          <p:cNvSpPr>
            <a:spLocks noGrp="1"/>
          </p:cNvSpPr>
          <p:nvPr>
            <p:ph type="ftr" sz="quarter" idx="11"/>
          </p:nvPr>
        </p:nvSpPr>
        <p:spPr/>
        <p:txBody>
          <a:bodyPr/>
          <a:lstStyle>
            <a:lvl1pPr>
              <a:defRPr/>
            </a:lvl1pPr>
          </a:lstStyle>
          <a:p>
            <a:pPr>
              <a:defRPr/>
            </a:pPr>
            <a:endParaRPr lang="tr-TR"/>
          </a:p>
        </p:txBody>
      </p:sp>
      <p:sp>
        <p:nvSpPr>
          <p:cNvPr id="8" name="5 Slayt Numarası Yer Tutucusu"/>
          <p:cNvSpPr>
            <a:spLocks noGrp="1"/>
          </p:cNvSpPr>
          <p:nvPr>
            <p:ph type="sldNum" sz="quarter" idx="12"/>
          </p:nvPr>
        </p:nvSpPr>
        <p:spPr/>
        <p:txBody>
          <a:bodyPr/>
          <a:lstStyle>
            <a:lvl1pPr>
              <a:defRPr/>
            </a:lvl1pPr>
          </a:lstStyle>
          <a:p>
            <a:pPr>
              <a:defRPr/>
            </a:pPr>
            <a:fld id="{D9743836-61FE-4467-9A8A-23BA721EE3C2}"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8" name="7 Başlık"/>
          <p:cNvSpPr>
            <a:spLocks noGrp="1"/>
          </p:cNvSpPr>
          <p:nvPr>
            <p:ph type="title"/>
          </p:nvPr>
        </p:nvSpPr>
        <p:spPr/>
        <p:txBody>
          <a:bodyPr rtlCol="0"/>
          <a:lstStyle/>
          <a:p>
            <a:r>
              <a:rPr lang="tr-TR" smtClean="0"/>
              <a:t>Asıl başlık stili için tıklatın</a:t>
            </a:r>
            <a:endParaRPr lang="en-US"/>
          </a:p>
        </p:txBody>
      </p:sp>
      <p:sp>
        <p:nvSpPr>
          <p:cNvPr id="5" name="4 Veri Yer Tutucusu"/>
          <p:cNvSpPr>
            <a:spLocks noGrp="1"/>
          </p:cNvSpPr>
          <p:nvPr>
            <p:ph type="dt" sz="half" idx="10"/>
          </p:nvPr>
        </p:nvSpPr>
        <p:spPr/>
        <p:txBody>
          <a:bodyPr/>
          <a:lstStyle>
            <a:lvl1pPr>
              <a:defRPr/>
            </a:lvl1pPr>
          </a:lstStyle>
          <a:p>
            <a:pPr>
              <a:defRPr/>
            </a:pPr>
            <a:fld id="{4E47FEC9-3C8F-4F4D-B8FF-0C21C7A5C04A}" type="datetime1">
              <a:rPr lang="tr-TR"/>
              <a:pPr>
                <a:defRPr/>
              </a:pPr>
              <a:t>02.09.2013</a:t>
            </a:fld>
            <a:endParaRPr lang="tr-TR"/>
          </a:p>
        </p:txBody>
      </p:sp>
      <p:sp>
        <p:nvSpPr>
          <p:cNvPr id="6" name="5 Altbilgi Yer Tutucusu"/>
          <p:cNvSpPr>
            <a:spLocks noGrp="1"/>
          </p:cNvSpPr>
          <p:nvPr>
            <p:ph type="ftr" sz="quarter" idx="11"/>
          </p:nvPr>
        </p:nvSpPr>
        <p:spPr/>
        <p:txBody>
          <a:bodyPr/>
          <a:lstStyle>
            <a:lvl1pPr>
              <a:defRPr/>
            </a:lvl1pPr>
          </a:lstStyle>
          <a:p>
            <a:pPr>
              <a:defRPr/>
            </a:pPr>
            <a:endParaRPr lang="tr-TR"/>
          </a:p>
        </p:txBody>
      </p:sp>
      <p:sp>
        <p:nvSpPr>
          <p:cNvPr id="7" name="6 Slayt Numarası Yer Tutucusu"/>
          <p:cNvSpPr>
            <a:spLocks noGrp="1"/>
          </p:cNvSpPr>
          <p:nvPr>
            <p:ph type="sldNum" sz="quarter" idx="12"/>
          </p:nvPr>
        </p:nvSpPr>
        <p:spPr/>
        <p:txBody>
          <a:bodyPr/>
          <a:lstStyle>
            <a:lvl1pPr>
              <a:defRPr/>
            </a:lvl1pPr>
          </a:lstStyle>
          <a:p>
            <a:pPr>
              <a:defRPr/>
            </a:pPr>
            <a:fld id="{EF4D6301-8F13-4E1E-B233-60C04CAD0FC2}"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lvl1pPr>
              <a:defRPr/>
            </a:lvl1pPr>
          </a:lstStyle>
          <a:p>
            <a:pPr>
              <a:defRPr/>
            </a:pPr>
            <a:fld id="{149FACB6-38D6-4ECC-987C-00C15BBA9BC8}" type="datetime1">
              <a:rPr lang="tr-TR"/>
              <a:pPr>
                <a:defRPr/>
              </a:pPr>
              <a:t>02.09.2013</a:t>
            </a:fld>
            <a:endParaRPr lang="tr-TR"/>
          </a:p>
        </p:txBody>
      </p:sp>
      <p:sp>
        <p:nvSpPr>
          <p:cNvPr id="8" name="7 Altbilgi Yer Tutucusu"/>
          <p:cNvSpPr>
            <a:spLocks noGrp="1"/>
          </p:cNvSpPr>
          <p:nvPr>
            <p:ph type="ftr" sz="quarter" idx="11"/>
          </p:nvPr>
        </p:nvSpPr>
        <p:spPr/>
        <p:txBody>
          <a:bodyPr/>
          <a:lstStyle>
            <a:lvl1pPr>
              <a:defRPr/>
            </a:lvl1pPr>
          </a:lstStyle>
          <a:p>
            <a:pPr>
              <a:defRPr/>
            </a:pPr>
            <a:endParaRPr lang="tr-TR"/>
          </a:p>
        </p:txBody>
      </p:sp>
      <p:sp>
        <p:nvSpPr>
          <p:cNvPr id="9" name="8 Slayt Numarası Yer Tutucusu"/>
          <p:cNvSpPr>
            <a:spLocks noGrp="1"/>
          </p:cNvSpPr>
          <p:nvPr>
            <p:ph type="sldNum" sz="quarter" idx="12"/>
          </p:nvPr>
        </p:nvSpPr>
        <p:spPr/>
        <p:txBody>
          <a:bodyPr/>
          <a:lstStyle>
            <a:lvl1pPr>
              <a:defRPr/>
            </a:lvl1pPr>
          </a:lstStyle>
          <a:p>
            <a:pPr>
              <a:defRPr/>
            </a:pPr>
            <a:fld id="{10BAE88E-5A2C-4B13-A6F5-C84696E308F2}" type="slidenum">
              <a:rPr lang="tr-TR"/>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6" name="5 Başlık"/>
          <p:cNvSpPr>
            <a:spLocks noGrp="1"/>
          </p:cNvSpPr>
          <p:nvPr>
            <p:ph type="title"/>
          </p:nvPr>
        </p:nvSpPr>
        <p:spPr/>
        <p:txBody>
          <a:bodyPr rtlCol="0"/>
          <a:lstStyle/>
          <a:p>
            <a:r>
              <a:rPr lang="tr-TR" smtClean="0"/>
              <a:t>Asıl başlık stili için tıklatın</a:t>
            </a:r>
            <a:endParaRPr lang="en-US"/>
          </a:p>
        </p:txBody>
      </p:sp>
      <p:sp>
        <p:nvSpPr>
          <p:cNvPr id="3" name="2 Veri Yer Tutucusu"/>
          <p:cNvSpPr>
            <a:spLocks noGrp="1"/>
          </p:cNvSpPr>
          <p:nvPr>
            <p:ph type="dt" sz="half" idx="10"/>
          </p:nvPr>
        </p:nvSpPr>
        <p:spPr/>
        <p:txBody>
          <a:bodyPr/>
          <a:lstStyle>
            <a:lvl1pPr>
              <a:defRPr/>
            </a:lvl1pPr>
          </a:lstStyle>
          <a:p>
            <a:pPr>
              <a:defRPr/>
            </a:pPr>
            <a:fld id="{905574CC-E51B-4D54-991D-5494E56EE787}" type="datetime1">
              <a:rPr lang="tr-TR"/>
              <a:pPr>
                <a:defRPr/>
              </a:pPr>
              <a:t>02.09.2013</a:t>
            </a:fld>
            <a:endParaRPr lang="tr-TR"/>
          </a:p>
        </p:txBody>
      </p:sp>
      <p:sp>
        <p:nvSpPr>
          <p:cNvPr id="4" name="3 Altbilgi Yer Tutucusu"/>
          <p:cNvSpPr>
            <a:spLocks noGrp="1"/>
          </p:cNvSpPr>
          <p:nvPr>
            <p:ph type="ftr" sz="quarter" idx="11"/>
          </p:nvPr>
        </p:nvSpPr>
        <p:spPr/>
        <p:txBody>
          <a:bodyPr/>
          <a:lstStyle>
            <a:lvl1pPr>
              <a:defRPr/>
            </a:lvl1pPr>
          </a:lstStyle>
          <a:p>
            <a:pPr>
              <a:defRPr/>
            </a:pPr>
            <a:endParaRPr lang="tr-TR"/>
          </a:p>
        </p:txBody>
      </p:sp>
      <p:sp>
        <p:nvSpPr>
          <p:cNvPr id="5" name="4 Slayt Numarası Yer Tutucusu"/>
          <p:cNvSpPr>
            <a:spLocks noGrp="1"/>
          </p:cNvSpPr>
          <p:nvPr>
            <p:ph type="sldNum" sz="quarter" idx="12"/>
          </p:nvPr>
        </p:nvSpPr>
        <p:spPr/>
        <p:txBody>
          <a:bodyPr/>
          <a:lstStyle>
            <a:lvl1pPr>
              <a:defRPr/>
            </a:lvl1pPr>
          </a:lstStyle>
          <a:p>
            <a:pPr>
              <a:defRPr/>
            </a:pPr>
            <a:fld id="{CBD73F2E-AA2F-4906-BF7E-984E04C719B8}"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C5471762-1D9E-4AA6-A14E-9D8361EBAD2A}" type="datetime1">
              <a:rPr lang="tr-TR"/>
              <a:pPr>
                <a:defRPr/>
              </a:pPr>
              <a:t>02.09.2013</a:t>
            </a:fld>
            <a:endParaRPr lang="tr-TR"/>
          </a:p>
        </p:txBody>
      </p:sp>
      <p:sp>
        <p:nvSpPr>
          <p:cNvPr id="3" name="21 Altbilgi Yer Tutucusu"/>
          <p:cNvSpPr>
            <a:spLocks noGrp="1"/>
          </p:cNvSpPr>
          <p:nvPr>
            <p:ph type="ftr" sz="quarter" idx="11"/>
          </p:nvPr>
        </p:nvSpPr>
        <p:spPr/>
        <p:txBody>
          <a:bodyPr/>
          <a:lstStyle>
            <a:lvl1pPr>
              <a:defRPr/>
            </a:lvl1pPr>
          </a:lstStyle>
          <a:p>
            <a:pPr>
              <a:defRPr/>
            </a:pPr>
            <a:endParaRPr lang="tr-TR"/>
          </a:p>
        </p:txBody>
      </p:sp>
      <p:sp>
        <p:nvSpPr>
          <p:cNvPr id="4" name="17 Slayt Numarası Yer Tutucusu"/>
          <p:cNvSpPr>
            <a:spLocks noGrp="1"/>
          </p:cNvSpPr>
          <p:nvPr>
            <p:ph type="sldNum" sz="quarter" idx="12"/>
          </p:nvPr>
        </p:nvSpPr>
        <p:spPr/>
        <p:txBody>
          <a:bodyPr/>
          <a:lstStyle>
            <a:lvl1pPr>
              <a:defRPr/>
            </a:lvl1pPr>
          </a:lstStyle>
          <a:p>
            <a:pPr>
              <a:defRPr/>
            </a:pPr>
            <a:fld id="{1A65925F-17FE-4E0F-9A96-80211EC9CDD2}" type="slidenum">
              <a:rPr lang="tr-TR"/>
              <a:pPr>
                <a:defRPr/>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lstStyle>
          <a:p>
            <a:r>
              <a:rPr lang="tr-TR" smtClean="0"/>
              <a:t>Asıl başlık stili için tıklatın</a:t>
            </a:r>
            <a:endParaRPr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lvl1pPr>
              <a:defRPr/>
            </a:lvl1pPr>
          </a:lstStyle>
          <a:p>
            <a:pPr>
              <a:defRPr/>
            </a:pPr>
            <a:fld id="{28353853-1E98-482D-B861-266A7478C24D}" type="datetime1">
              <a:rPr lang="tr-TR"/>
              <a:pPr>
                <a:defRPr/>
              </a:pPr>
              <a:t>02.09.2013</a:t>
            </a:fld>
            <a:endParaRPr lang="tr-TR"/>
          </a:p>
        </p:txBody>
      </p:sp>
      <p:sp>
        <p:nvSpPr>
          <p:cNvPr id="6" name="5 Altbilgi Yer Tutucusu"/>
          <p:cNvSpPr>
            <a:spLocks noGrp="1"/>
          </p:cNvSpPr>
          <p:nvPr>
            <p:ph type="ftr" sz="quarter" idx="11"/>
          </p:nvPr>
        </p:nvSpPr>
        <p:spPr/>
        <p:txBody>
          <a:bodyPr/>
          <a:lstStyle>
            <a:lvl1pPr>
              <a:defRPr/>
            </a:lvl1pPr>
          </a:lstStyle>
          <a:p>
            <a:pPr>
              <a:defRPr/>
            </a:pPr>
            <a:endParaRPr lang="tr-TR"/>
          </a:p>
        </p:txBody>
      </p:sp>
      <p:sp>
        <p:nvSpPr>
          <p:cNvPr id="7" name="6 Slayt Numarası Yer Tutucusu"/>
          <p:cNvSpPr>
            <a:spLocks noGrp="1"/>
          </p:cNvSpPr>
          <p:nvPr>
            <p:ph type="sldNum" sz="quarter" idx="12"/>
          </p:nvPr>
        </p:nvSpPr>
        <p:spPr/>
        <p:txBody>
          <a:bodyPr/>
          <a:lstStyle>
            <a:lvl1pPr>
              <a:defRPr/>
            </a:lvl1pPr>
          </a:lstStyle>
          <a:p>
            <a:pPr>
              <a:defRPr/>
            </a:pPr>
            <a:fld id="{55B9F7B6-A194-49C6-AB54-55E3A6157DE6}" type="slidenum">
              <a:rPr lang="tr-TR"/>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5" name="4 Serbest Form"/>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5 Serbest Form"/>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7" name="6 Dik Üçgen"/>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7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Köşeli Çift Ayraç"/>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10" name="9 Köşeli Çift Ayraç"/>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4" name="3 Metin Yer Tutucusu"/>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lang="tr-TR" smtClean="0"/>
              <a:t>Asıl başlık stili için tıklatın</a:t>
            </a:r>
            <a:endParaRPr lang="en-US"/>
          </a:p>
        </p:txBody>
      </p:sp>
      <p:sp>
        <p:nvSpPr>
          <p:cNvPr id="11" name="4 Veri Yer Tutucusu"/>
          <p:cNvSpPr>
            <a:spLocks noGrp="1"/>
          </p:cNvSpPr>
          <p:nvPr>
            <p:ph type="dt" sz="half" idx="10"/>
          </p:nvPr>
        </p:nvSpPr>
        <p:spPr/>
        <p:txBody>
          <a:bodyPr/>
          <a:lstStyle>
            <a:lvl1pPr>
              <a:defRPr smtClean="0">
                <a:solidFill>
                  <a:schemeClr val="tx1"/>
                </a:solidFill>
              </a:defRPr>
            </a:lvl1pPr>
          </a:lstStyle>
          <a:p>
            <a:pPr>
              <a:defRPr/>
            </a:pPr>
            <a:fld id="{CEBEFF8A-A73F-4ECF-8DB5-D58CCAA3D034}" type="datetime1">
              <a:rPr lang="tr-TR"/>
              <a:pPr>
                <a:defRPr/>
              </a:pPr>
              <a:t>02.09.2013</a:t>
            </a:fld>
            <a:endParaRPr lang="tr-TR"/>
          </a:p>
        </p:txBody>
      </p:sp>
      <p:sp>
        <p:nvSpPr>
          <p:cNvPr id="12" name="5 Altbilgi Yer Tutucusu"/>
          <p:cNvSpPr>
            <a:spLocks noGrp="1"/>
          </p:cNvSpPr>
          <p:nvPr>
            <p:ph type="ftr" sz="quarter" idx="11"/>
          </p:nvPr>
        </p:nvSpPr>
        <p:spPr/>
        <p:txBody>
          <a:bodyPr/>
          <a:lstStyle>
            <a:lvl1pPr>
              <a:defRPr>
                <a:solidFill>
                  <a:schemeClr val="tx1"/>
                </a:solidFill>
              </a:defRPr>
            </a:lvl1pPr>
          </a:lstStyle>
          <a:p>
            <a:pPr>
              <a:defRPr/>
            </a:pPr>
            <a:endParaRPr lang="tr-TR"/>
          </a:p>
        </p:txBody>
      </p:sp>
      <p:sp>
        <p:nvSpPr>
          <p:cNvPr id="13" name="6 Slayt Numarası Yer Tutucusu"/>
          <p:cNvSpPr>
            <a:spLocks noGrp="1"/>
          </p:cNvSpPr>
          <p:nvPr>
            <p:ph type="sldNum" sz="quarter" idx="12"/>
          </p:nvPr>
        </p:nvSpPr>
        <p:spPr/>
        <p:txBody>
          <a:bodyPr/>
          <a:lstStyle>
            <a:lvl1pPr>
              <a:defRPr smtClean="0">
                <a:solidFill>
                  <a:schemeClr val="tx1"/>
                </a:solidFill>
              </a:defRPr>
            </a:lvl1pPr>
          </a:lstStyle>
          <a:p>
            <a:pPr>
              <a:defRPr/>
            </a:pPr>
            <a:fld id="{175F76CA-675F-4E11-97AD-B215176A84C6}"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11 Serbest Form"/>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13 Dik Üçgen"/>
          <p:cNvSpPr>
            <a:spLocks/>
          </p:cNvSpPr>
          <p:nvPr/>
        </p:nvSpPr>
        <p:spPr bwMode="auto">
          <a:xfrm>
            <a:off x="-6042" y="5791253"/>
            <a:ext cx="3402314" cy="1080868"/>
          </a:xfrm>
          <a:prstGeom prst="rtTriangle">
            <a:avLst/>
          </a:prstGeom>
          <a:solidFill>
            <a:schemeClr val="accent4">
              <a:lumMod val="40000"/>
              <a:lumOff val="60000"/>
            </a:schemeClr>
          </a:solid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571500"/>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tr-TR" smtClean="0"/>
              <a:t>Asıl başlık stili için tıklatın</a:t>
            </a:r>
            <a:endParaRPr lang="en-US"/>
          </a:p>
        </p:txBody>
      </p:sp>
      <p:sp>
        <p:nvSpPr>
          <p:cNvPr id="1033" name="29 Metin Yer Tutucusu"/>
          <p:cNvSpPr>
            <a:spLocks noGrp="1"/>
          </p:cNvSpPr>
          <p:nvPr>
            <p:ph type="body" idx="1"/>
          </p:nvPr>
        </p:nvSpPr>
        <p:spPr bwMode="auto">
          <a:xfrm>
            <a:off x="457200" y="1714500"/>
            <a:ext cx="8229600" cy="429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 name="9 Veri Yer Tutucusu"/>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cs typeface="+mn-cs"/>
              </a:defRPr>
            </a:lvl1pPr>
          </a:lstStyle>
          <a:p>
            <a:pPr>
              <a:defRPr/>
            </a:pPr>
            <a:fld id="{E325D77C-9D13-42A2-81B7-C49F439EB123}" type="datetime1">
              <a:rPr lang="tr-TR"/>
              <a:pPr>
                <a:defRPr/>
              </a:pPr>
              <a:t>02.09.2013</a:t>
            </a:fld>
            <a:endParaRPr lang="tr-TR"/>
          </a:p>
        </p:txBody>
      </p:sp>
      <p:sp>
        <p:nvSpPr>
          <p:cNvPr id="22" name="21 Altbilgi Yer Tutucusu"/>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lstStyle>
          <a:p>
            <a:pPr>
              <a:defRPr/>
            </a:pPr>
            <a:endParaRPr lang="tr-TR"/>
          </a:p>
        </p:txBody>
      </p:sp>
      <p:sp>
        <p:nvSpPr>
          <p:cNvPr id="18" name="17 Slayt Numarası Yer Tutucusu"/>
          <p:cNvSpPr>
            <a:spLocks noGrp="1"/>
          </p:cNvSpPr>
          <p:nvPr>
            <p:ph type="sldNum" sz="quarter" idx="4"/>
          </p:nvPr>
        </p:nvSpPr>
        <p:spPr>
          <a:xfrm>
            <a:off x="8358188" y="6408738"/>
            <a:ext cx="655637" cy="365125"/>
          </a:xfrm>
          <a:prstGeom prst="rect">
            <a:avLst/>
          </a:prstGeom>
        </p:spPr>
        <p:txBody>
          <a:bodyPr vert="horz" anchor="b"/>
          <a:lstStyle>
            <a:lvl1pPr algn="r" eaLnBrk="1" fontAlgn="auto" latinLnBrk="0" hangingPunct="1">
              <a:spcBef>
                <a:spcPts val="0"/>
              </a:spcBef>
              <a:spcAft>
                <a:spcPts val="0"/>
              </a:spcAft>
              <a:defRPr kumimoji="0" sz="1600" b="0" smtClean="0">
                <a:solidFill>
                  <a:schemeClr val="tx1"/>
                </a:solidFill>
                <a:latin typeface="+mn-lt"/>
                <a:cs typeface="+mn-cs"/>
              </a:defRPr>
            </a:lvl1pPr>
          </a:lstStyle>
          <a:p>
            <a:pPr>
              <a:defRPr/>
            </a:pPr>
            <a:fld id="{B3FB9443-B821-4581-B267-AD569DAF4C1E}" type="slidenum">
              <a:rPr lang="tr-TR"/>
              <a:pPr>
                <a:defRPr/>
              </a:pPr>
              <a:t>‹#›</a:t>
            </a:fld>
            <a:endParaRPr lang="tr-TR" dirty="0"/>
          </a:p>
        </p:txBody>
      </p:sp>
    </p:spTree>
  </p:cSld>
  <p:clrMap bg1="lt1" tx1="dk1" bg2="lt2" tx2="dk2" accent1="accent1" accent2="accent2" accent3="accent3" accent4="accent4" accent5="accent5" accent6="accent6" hlink="hlink" folHlink="folHlink"/>
  <p:sldLayoutIdLst>
    <p:sldLayoutId id="2147483671" r:id="rId1"/>
    <p:sldLayoutId id="2147483667" r:id="rId2"/>
    <p:sldLayoutId id="2147483672" r:id="rId3"/>
    <p:sldLayoutId id="2147483673" r:id="rId4"/>
    <p:sldLayoutId id="2147483674" r:id="rId5"/>
    <p:sldLayoutId id="2147483675" r:id="rId6"/>
    <p:sldLayoutId id="2147483668" r:id="rId7"/>
    <p:sldLayoutId id="2147483676" r:id="rId8"/>
    <p:sldLayoutId id="2147483677" r:id="rId9"/>
    <p:sldLayoutId id="2147483669" r:id="rId10"/>
    <p:sldLayoutId id="2147483670" r:id="rId11"/>
  </p:sldLayoutIdLst>
  <p:hf hdr="0" ftr="0" dt="0"/>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3 Resim" descr="metropoll.png"/>
          <p:cNvPicPr>
            <a:picLocks noChangeAspect="1"/>
          </p:cNvPicPr>
          <p:nvPr/>
        </p:nvPicPr>
        <p:blipFill>
          <a:blip r:embed="rId3" cstate="print"/>
          <a:srcRect/>
          <a:stretch>
            <a:fillRect/>
          </a:stretch>
        </p:blipFill>
        <p:spPr bwMode="auto">
          <a:xfrm>
            <a:off x="785813" y="285750"/>
            <a:ext cx="3429000" cy="1571625"/>
          </a:xfrm>
          <a:prstGeom prst="rect">
            <a:avLst/>
          </a:prstGeom>
          <a:noFill/>
          <a:ln w="9525">
            <a:noFill/>
            <a:miter lim="800000"/>
            <a:headEnd/>
            <a:tailEnd/>
          </a:ln>
        </p:spPr>
      </p:pic>
      <p:sp>
        <p:nvSpPr>
          <p:cNvPr id="9221" name="4 Metin kutusu"/>
          <p:cNvSpPr txBox="1">
            <a:spLocks noChangeArrowheads="1"/>
          </p:cNvSpPr>
          <p:nvPr/>
        </p:nvSpPr>
        <p:spPr bwMode="auto">
          <a:xfrm>
            <a:off x="914400" y="4876800"/>
            <a:ext cx="7358063" cy="769441"/>
          </a:xfrm>
          <a:prstGeom prst="rect">
            <a:avLst/>
          </a:prstGeom>
          <a:noFill/>
          <a:ln w="9525">
            <a:noFill/>
            <a:miter lim="800000"/>
            <a:headEnd/>
            <a:tailEnd/>
          </a:ln>
        </p:spPr>
        <p:txBody>
          <a:bodyPr>
            <a:spAutoFit/>
          </a:bodyPr>
          <a:lstStyle/>
          <a:p>
            <a:pPr algn="ctr"/>
            <a:r>
              <a:rPr lang="tr-TR" sz="1100" b="1" dirty="0" err="1">
                <a:latin typeface="Palatino Linotype" pitchFamily="18" charset="0"/>
              </a:rPr>
              <a:t>MetroPOLL</a:t>
            </a:r>
            <a:r>
              <a:rPr lang="tr-TR" sz="1100" b="1" dirty="0">
                <a:latin typeface="Palatino Linotype" pitchFamily="18" charset="0"/>
              </a:rPr>
              <a:t> Stratejik ve Sosyal Araştırmalar Merkezi A.Ş.</a:t>
            </a:r>
            <a:endParaRPr lang="tr-TR" sz="1100" dirty="0">
              <a:latin typeface="Palatino Linotype" pitchFamily="18" charset="0"/>
            </a:endParaRPr>
          </a:p>
          <a:p>
            <a:pPr algn="ctr"/>
            <a:r>
              <a:rPr lang="tr-TR" sz="1100" b="1" dirty="0" err="1">
                <a:latin typeface="Palatino Linotype" pitchFamily="18" charset="0"/>
              </a:rPr>
              <a:t>Cinnah</a:t>
            </a:r>
            <a:r>
              <a:rPr lang="tr-TR" sz="1100" b="1" dirty="0">
                <a:latin typeface="Palatino Linotype" pitchFamily="18" charset="0"/>
              </a:rPr>
              <a:t> Caddesi No: 67/18  06680 Çankaya/ANKARA</a:t>
            </a:r>
            <a:endParaRPr lang="tr-TR" sz="1100" dirty="0">
              <a:latin typeface="Palatino Linotype" pitchFamily="18" charset="0"/>
            </a:endParaRPr>
          </a:p>
          <a:p>
            <a:pPr algn="ctr"/>
            <a:r>
              <a:rPr lang="tr-TR" sz="1100" b="1" dirty="0">
                <a:latin typeface="Palatino Linotype" pitchFamily="18" charset="0"/>
              </a:rPr>
              <a:t>Tel: (312) 441 4600  Faks: (312) 441 7490</a:t>
            </a:r>
            <a:endParaRPr lang="tr-TR" sz="1100" dirty="0">
              <a:latin typeface="Palatino Linotype" pitchFamily="18" charset="0"/>
            </a:endParaRPr>
          </a:p>
          <a:p>
            <a:pPr algn="ctr"/>
            <a:r>
              <a:rPr lang="tr-TR" sz="1100" b="1" dirty="0" smtClean="0">
                <a:solidFill>
                  <a:srgbClr val="00B0F0"/>
                </a:solidFill>
                <a:latin typeface="Palatino Linotype" pitchFamily="18" charset="0"/>
              </a:rPr>
              <a:t>www.</a:t>
            </a:r>
            <a:r>
              <a:rPr lang="tr-TR" sz="1100" b="1" dirty="0" err="1" smtClean="0">
                <a:solidFill>
                  <a:srgbClr val="00B0F0"/>
                </a:solidFill>
                <a:latin typeface="Palatino Linotype" pitchFamily="18" charset="0"/>
              </a:rPr>
              <a:t>metropoll</a:t>
            </a:r>
            <a:r>
              <a:rPr lang="tr-TR" sz="1100" b="1" dirty="0" smtClean="0">
                <a:solidFill>
                  <a:srgbClr val="00B0F0"/>
                </a:solidFill>
                <a:latin typeface="Palatino Linotype" pitchFamily="18" charset="0"/>
              </a:rPr>
              <a:t>.com.tr</a:t>
            </a:r>
            <a:endParaRPr lang="tr-TR" sz="1400" dirty="0">
              <a:latin typeface="Lucida Sans Unicode" pitchFamily="34" charset="0"/>
            </a:endParaRPr>
          </a:p>
        </p:txBody>
      </p:sp>
      <p:sp>
        <p:nvSpPr>
          <p:cNvPr id="2" name="1 Başlık"/>
          <p:cNvSpPr>
            <a:spLocks noGrp="1"/>
          </p:cNvSpPr>
          <p:nvPr>
            <p:ph type="ctrTitle"/>
          </p:nvPr>
        </p:nvSpPr>
        <p:spPr>
          <a:xfrm>
            <a:off x="428596" y="1676400"/>
            <a:ext cx="8286808" cy="3048000"/>
          </a:xfrm>
        </p:spPr>
        <p:txBody>
          <a:bodyPr>
            <a:noAutofit/>
          </a:bodyPr>
          <a:lstStyle/>
          <a:p>
            <a:pPr algn="ctr"/>
            <a:r>
              <a:rPr lang="tr-TR" sz="2600" dirty="0" smtClean="0">
                <a:solidFill>
                  <a:schemeClr val="tx1"/>
                </a:solidFill>
                <a:effectLst/>
                <a:latin typeface="Palatino Linotype" pitchFamily="18" charset="0"/>
              </a:rPr>
              <a:t/>
            </a:r>
            <a:br>
              <a:rPr lang="tr-TR" sz="2600" dirty="0" smtClean="0">
                <a:solidFill>
                  <a:schemeClr val="tx1"/>
                </a:solidFill>
                <a:effectLst/>
                <a:latin typeface="Palatino Linotype" pitchFamily="18" charset="0"/>
              </a:rPr>
            </a:br>
            <a:r>
              <a:rPr lang="tr-TR" sz="2600" dirty="0" smtClean="0">
                <a:solidFill>
                  <a:schemeClr val="tx1"/>
                </a:solidFill>
                <a:effectLst/>
                <a:latin typeface="Palatino Linotype" pitchFamily="18" charset="0"/>
              </a:rPr>
              <a:t/>
            </a:r>
            <a:br>
              <a:rPr lang="tr-TR" sz="2600" dirty="0" smtClean="0">
                <a:solidFill>
                  <a:schemeClr val="tx1"/>
                </a:solidFill>
                <a:effectLst/>
                <a:latin typeface="Palatino Linotype" pitchFamily="18" charset="0"/>
              </a:rPr>
            </a:br>
            <a:r>
              <a:rPr lang="tr-TR" sz="2600" dirty="0" smtClean="0">
                <a:solidFill>
                  <a:schemeClr val="tx1"/>
                </a:solidFill>
                <a:effectLst/>
                <a:latin typeface="Palatino Linotype" pitchFamily="18" charset="0"/>
              </a:rPr>
              <a:t/>
            </a:r>
            <a:br>
              <a:rPr lang="tr-TR" sz="2600" dirty="0" smtClean="0">
                <a:solidFill>
                  <a:schemeClr val="tx1"/>
                </a:solidFill>
                <a:effectLst/>
                <a:latin typeface="Palatino Linotype" pitchFamily="18" charset="0"/>
              </a:rPr>
            </a:br>
            <a:r>
              <a:rPr lang="tr-TR" sz="2600" dirty="0" smtClean="0">
                <a:solidFill>
                  <a:schemeClr val="tx1"/>
                </a:solidFill>
                <a:effectLst/>
                <a:latin typeface="Palatino Linotype" pitchFamily="18" charset="0"/>
              </a:rPr>
              <a:t/>
            </a:r>
            <a:br>
              <a:rPr lang="tr-TR" sz="2600" dirty="0" smtClean="0">
                <a:solidFill>
                  <a:schemeClr val="tx1"/>
                </a:solidFill>
                <a:effectLst/>
                <a:latin typeface="Palatino Linotype" pitchFamily="18" charset="0"/>
              </a:rPr>
            </a:br>
            <a:r>
              <a:rPr lang="tr-TR" sz="2600" dirty="0" smtClean="0">
                <a:solidFill>
                  <a:schemeClr val="tx1"/>
                </a:solidFill>
                <a:effectLst/>
                <a:latin typeface="Palatino Linotype" pitchFamily="18" charset="0"/>
              </a:rPr>
              <a:t>AĞUSTOS 2013</a:t>
            </a:r>
            <a:br>
              <a:rPr lang="tr-TR" sz="2600" dirty="0" smtClean="0">
                <a:solidFill>
                  <a:schemeClr val="tx1"/>
                </a:solidFill>
                <a:effectLst/>
                <a:latin typeface="Palatino Linotype" pitchFamily="18" charset="0"/>
              </a:rPr>
            </a:br>
            <a:r>
              <a:rPr lang="tr-TR" sz="2600" dirty="0" smtClean="0">
                <a:solidFill>
                  <a:schemeClr val="tx1"/>
                </a:solidFill>
                <a:effectLst/>
                <a:latin typeface="Palatino Linotype" pitchFamily="18" charset="0"/>
              </a:rPr>
              <a:t>TÜRKİYE’NİN NABZI</a:t>
            </a:r>
            <a:br>
              <a:rPr lang="tr-TR" sz="2600" dirty="0" smtClean="0">
                <a:solidFill>
                  <a:schemeClr val="tx1"/>
                </a:solidFill>
                <a:effectLst/>
                <a:latin typeface="Palatino Linotype" pitchFamily="18" charset="0"/>
              </a:rPr>
            </a:br>
            <a:r>
              <a:rPr lang="tr-TR" sz="1800" dirty="0" smtClean="0">
                <a:solidFill>
                  <a:srgbClr val="FF0000"/>
                </a:solidFill>
                <a:effectLst/>
                <a:latin typeface="Palatino Linotype" pitchFamily="18" charset="0"/>
              </a:rPr>
              <a:t>“STRATEJİK OY VERME DAVRANIŞI”</a:t>
            </a:r>
            <a:r>
              <a:rPr lang="tr-TR" sz="2800" dirty="0" smtClean="0">
                <a:solidFill>
                  <a:schemeClr val="tx1"/>
                </a:solidFill>
                <a:effectLst/>
                <a:latin typeface="Palatino Linotype" pitchFamily="18" charset="0"/>
              </a:rPr>
              <a:t/>
            </a:r>
            <a:br>
              <a:rPr lang="tr-TR" sz="2800" dirty="0" smtClean="0">
                <a:solidFill>
                  <a:schemeClr val="tx1"/>
                </a:solidFill>
                <a:effectLst/>
                <a:latin typeface="Palatino Linotype" pitchFamily="18" charset="0"/>
              </a:rPr>
            </a:br>
            <a:r>
              <a:rPr lang="tr-TR" sz="2800" dirty="0" smtClean="0"/>
              <a:t/>
            </a:r>
            <a:br>
              <a:rPr lang="tr-TR" sz="2800" dirty="0" smtClean="0"/>
            </a:br>
            <a:r>
              <a:rPr lang="tr-TR" sz="1400" dirty="0" smtClean="0">
                <a:solidFill>
                  <a:schemeClr val="tx1"/>
                </a:solidFill>
                <a:effectLst/>
                <a:latin typeface="Palatino Linotype" pitchFamily="18" charset="0"/>
              </a:rPr>
              <a:t/>
            </a:r>
            <a:br>
              <a:rPr lang="tr-TR" sz="1400" dirty="0" smtClean="0">
                <a:solidFill>
                  <a:schemeClr val="tx1"/>
                </a:solidFill>
                <a:effectLst/>
                <a:latin typeface="Palatino Linotype" pitchFamily="18" charset="0"/>
              </a:rPr>
            </a:br>
            <a:r>
              <a:rPr lang="tr-TR" sz="1400" dirty="0" smtClean="0">
                <a:solidFill>
                  <a:schemeClr val="tx1"/>
                </a:solidFill>
                <a:effectLst/>
                <a:latin typeface="Palatino Linotype" pitchFamily="18" charset="0"/>
              </a:rPr>
              <a:t>Prof. Dr. Özer SENCAR</a:t>
            </a:r>
            <a:br>
              <a:rPr lang="tr-TR" sz="1400" dirty="0" smtClean="0">
                <a:solidFill>
                  <a:schemeClr val="tx1"/>
                </a:solidFill>
                <a:effectLst/>
                <a:latin typeface="Palatino Linotype" pitchFamily="18" charset="0"/>
              </a:rPr>
            </a:br>
            <a:r>
              <a:rPr lang="tr-TR" sz="1400" dirty="0" smtClean="0">
                <a:solidFill>
                  <a:schemeClr val="tx1"/>
                </a:solidFill>
                <a:effectLst/>
                <a:latin typeface="Palatino Linotype" pitchFamily="18" charset="0"/>
              </a:rPr>
              <a:t>Prof. Dr. İhsan DAĞI  Prof. Dr. Doğu ERGİL</a:t>
            </a:r>
            <a:br>
              <a:rPr lang="tr-TR" sz="1400" dirty="0" smtClean="0">
                <a:solidFill>
                  <a:schemeClr val="tx1"/>
                </a:solidFill>
                <a:effectLst/>
                <a:latin typeface="Palatino Linotype" pitchFamily="18" charset="0"/>
              </a:rPr>
            </a:br>
            <a:r>
              <a:rPr lang="tr-TR" sz="1400" dirty="0" smtClean="0">
                <a:solidFill>
                  <a:schemeClr val="tx1"/>
                </a:solidFill>
                <a:effectLst/>
                <a:latin typeface="Palatino Linotype" pitchFamily="18" charset="0"/>
              </a:rPr>
              <a:t>Doç. Dr. Sıtkı YILDIZ  Dr. </a:t>
            </a:r>
            <a:r>
              <a:rPr lang="tr-TR" sz="1400" dirty="0" err="1" smtClean="0">
                <a:solidFill>
                  <a:schemeClr val="tx1"/>
                </a:solidFill>
                <a:effectLst/>
                <a:latin typeface="Palatino Linotype" pitchFamily="18" charset="0"/>
              </a:rPr>
              <a:t>Vahap</a:t>
            </a:r>
            <a:r>
              <a:rPr lang="tr-TR" sz="1400" dirty="0" smtClean="0">
                <a:solidFill>
                  <a:schemeClr val="tx1"/>
                </a:solidFill>
                <a:effectLst/>
                <a:latin typeface="Palatino Linotype" pitchFamily="18" charset="0"/>
              </a:rPr>
              <a:t> COŞKUN</a:t>
            </a:r>
            <a:br>
              <a:rPr lang="tr-TR" sz="1400" dirty="0" smtClean="0">
                <a:solidFill>
                  <a:schemeClr val="tx1"/>
                </a:solidFill>
                <a:effectLst/>
                <a:latin typeface="Palatino Linotype" pitchFamily="18" charset="0"/>
              </a:rPr>
            </a:br>
            <a:endParaRPr lang="tr-TR" sz="1800" dirty="0">
              <a:solidFill>
                <a:schemeClr val="tx1"/>
              </a:solidFill>
              <a:effectLst/>
              <a:latin typeface="Palatino Linotype"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tr-TR">
              <a:latin typeface="Lucida Sans Unicode" pitchFamily="34" charset="0"/>
            </a:endParaRPr>
          </a:p>
        </p:txBody>
      </p:sp>
      <p:sp>
        <p:nvSpPr>
          <p:cNvPr id="27653" name="7 Slayt Numarası Yer Tutucusu"/>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07D271CA-D977-4078-8AB2-1AB09536995B}" type="slidenum">
              <a:rPr lang="tr-TR"/>
              <a:pPr fontAlgn="base">
                <a:spcBef>
                  <a:spcPct val="0"/>
                </a:spcBef>
                <a:spcAft>
                  <a:spcPct val="0"/>
                </a:spcAft>
              </a:pPr>
              <a:t>10</a:t>
            </a:fld>
            <a:endParaRPr lang="tr-TR"/>
          </a:p>
        </p:txBody>
      </p:sp>
      <p:sp>
        <p:nvSpPr>
          <p:cNvPr id="14" name="13 Metin kutusu"/>
          <p:cNvSpPr txBox="1"/>
          <p:nvPr/>
        </p:nvSpPr>
        <p:spPr>
          <a:xfrm>
            <a:off x="72000" y="914400"/>
            <a:ext cx="9000000" cy="1200329"/>
          </a:xfrm>
          <a:prstGeom prst="rect">
            <a:avLst/>
          </a:prstGeom>
          <a:noFill/>
        </p:spPr>
        <p:txBody>
          <a:bodyPr wrap="square" rtlCol="0">
            <a:spAutoFit/>
          </a:bodyPr>
          <a:lstStyle/>
          <a:p>
            <a:pPr lvl="0" algn="ctr"/>
            <a:r>
              <a:rPr lang="tr-TR" sz="2400" b="1" dirty="0" smtClean="0">
                <a:latin typeface="Palatino Linotype" pitchFamily="18" charset="0"/>
              </a:rPr>
              <a:t>Gelecek Sene Yapılacak Olan Yerel Seçimlerde </a:t>
            </a:r>
          </a:p>
          <a:p>
            <a:pPr lvl="0" algn="ctr"/>
            <a:r>
              <a:rPr lang="tr-TR" sz="2400" b="1" dirty="0" smtClean="0">
                <a:latin typeface="Palatino Linotype" pitchFamily="18" charset="0"/>
              </a:rPr>
              <a:t>Oy Vermedeki Temel Davranışınız </a:t>
            </a:r>
          </a:p>
          <a:p>
            <a:pPr lvl="0" algn="ctr"/>
            <a:r>
              <a:rPr lang="tr-TR" sz="2400" b="1" dirty="0" smtClean="0">
                <a:latin typeface="Palatino Linotype" pitchFamily="18" charset="0"/>
              </a:rPr>
              <a:t>Aşağıdakilerden Hangisine Uymaktadır?</a:t>
            </a:r>
            <a:endParaRPr lang="tr-TR" sz="2400" dirty="0">
              <a:latin typeface="Palatino Linotype" pitchFamily="18" charset="0"/>
            </a:endParaRPr>
          </a:p>
        </p:txBody>
      </p:sp>
      <p:sp>
        <p:nvSpPr>
          <p:cNvPr id="9" name="6 Metin kutusu"/>
          <p:cNvSpPr txBox="1">
            <a:spLocks noChangeArrowheads="1"/>
          </p:cNvSpPr>
          <p:nvPr/>
        </p:nvSpPr>
        <p:spPr bwMode="auto">
          <a:xfrm>
            <a:off x="785813" y="214313"/>
            <a:ext cx="8143875" cy="276999"/>
          </a:xfrm>
          <a:prstGeom prst="rect">
            <a:avLst/>
          </a:prstGeom>
          <a:noFill/>
          <a:ln w="9525">
            <a:noFill/>
            <a:miter lim="800000"/>
            <a:headEnd/>
            <a:tailEnd/>
          </a:ln>
        </p:spPr>
        <p:txBody>
          <a:bodyPr>
            <a:spAutoFit/>
          </a:bodyPr>
          <a:lstStyle/>
          <a:p>
            <a:pPr marL="0" indent="0" algn="r" fontAlgn="auto">
              <a:spcAft>
                <a:spcPts val="0"/>
              </a:spcAft>
              <a:buFont typeface="Wingdings 3"/>
              <a:buNone/>
              <a:defRPr/>
            </a:pPr>
            <a:r>
              <a:rPr lang="tr-TR" sz="1200" b="1" dirty="0" smtClean="0">
                <a:solidFill>
                  <a:srgbClr val="FF0000"/>
                </a:solidFill>
                <a:latin typeface="Palatino Linotype" pitchFamily="18" charset="0"/>
              </a:rPr>
              <a:t>Özel Dosya: Stratejik Oy Verme Davranışı</a:t>
            </a:r>
          </a:p>
        </p:txBody>
      </p:sp>
      <p:graphicFrame>
        <p:nvGraphicFramePr>
          <p:cNvPr id="12" name="11 Grafik"/>
          <p:cNvGraphicFramePr/>
          <p:nvPr/>
        </p:nvGraphicFramePr>
        <p:xfrm>
          <a:off x="1143000" y="2057400"/>
          <a:ext cx="7117556" cy="4114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tr-TR">
              <a:latin typeface="Lucida Sans Unicode" pitchFamily="34" charset="0"/>
            </a:endParaRPr>
          </a:p>
        </p:txBody>
      </p:sp>
      <p:sp>
        <p:nvSpPr>
          <p:cNvPr id="27653" name="7 Slayt Numarası Yer Tutucusu"/>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07D271CA-D977-4078-8AB2-1AB09536995B}" type="slidenum">
              <a:rPr lang="tr-TR"/>
              <a:pPr fontAlgn="base">
                <a:spcBef>
                  <a:spcPct val="0"/>
                </a:spcBef>
                <a:spcAft>
                  <a:spcPct val="0"/>
                </a:spcAft>
              </a:pPr>
              <a:t>11</a:t>
            </a:fld>
            <a:endParaRPr lang="tr-TR"/>
          </a:p>
        </p:txBody>
      </p:sp>
      <p:sp>
        <p:nvSpPr>
          <p:cNvPr id="19" name="18 Dikdörtgen"/>
          <p:cNvSpPr/>
          <p:nvPr/>
        </p:nvSpPr>
        <p:spPr>
          <a:xfrm>
            <a:off x="342900" y="1560000"/>
            <a:ext cx="8458200" cy="338554"/>
          </a:xfrm>
          <a:prstGeom prst="rect">
            <a:avLst/>
          </a:prstGeom>
        </p:spPr>
        <p:txBody>
          <a:bodyPr wrap="square">
            <a:spAutoFit/>
          </a:bodyPr>
          <a:lstStyle/>
          <a:p>
            <a:pPr algn="ctr" fontAlgn="auto">
              <a:spcBef>
                <a:spcPts val="0"/>
              </a:spcBef>
              <a:spcAft>
                <a:spcPts val="0"/>
              </a:spcAft>
              <a:defRPr/>
            </a:pPr>
            <a:r>
              <a:rPr lang="tr-TR" sz="1600" b="1" kern="0" dirty="0" smtClean="0">
                <a:solidFill>
                  <a:srgbClr val="FF0000"/>
                </a:solidFill>
                <a:latin typeface="Palatino Linotype" pitchFamily="18" charset="0"/>
                <a:cs typeface="+mn-cs"/>
              </a:rPr>
              <a:t> (12 Haziran M.V. Seçiminde Oy Verilen Partiye Göre Dağılım %)</a:t>
            </a:r>
            <a:endParaRPr lang="tr-TR" sz="1600" dirty="0">
              <a:latin typeface="+mn-lt"/>
              <a:cs typeface="+mn-cs"/>
            </a:endParaRPr>
          </a:p>
        </p:txBody>
      </p:sp>
      <p:graphicFrame>
        <p:nvGraphicFramePr>
          <p:cNvPr id="20" name="19 Tablo"/>
          <p:cNvGraphicFramePr>
            <a:graphicFrameLocks noGrp="1"/>
          </p:cNvGraphicFramePr>
          <p:nvPr/>
        </p:nvGraphicFramePr>
        <p:xfrm>
          <a:off x="954000" y="2002560"/>
          <a:ext cx="7236000" cy="4093440"/>
        </p:xfrm>
        <a:graphic>
          <a:graphicData uri="http://schemas.openxmlformats.org/drawingml/2006/table">
            <a:tbl>
              <a:tblPr>
                <a:tableStyleId>{3C2FFA5D-87B4-456A-9821-1D502468CF0F}</a:tableStyleId>
              </a:tblPr>
              <a:tblGrid>
                <a:gridCol w="1476000"/>
                <a:gridCol w="1584000"/>
                <a:gridCol w="2160000"/>
                <a:gridCol w="1116000"/>
                <a:gridCol w="900000"/>
              </a:tblGrid>
              <a:tr h="612000">
                <a:tc>
                  <a:txBody>
                    <a:bodyPr/>
                    <a:lstStyle/>
                    <a:p>
                      <a:pPr>
                        <a:spcAft>
                          <a:spcPts val="0"/>
                        </a:spcAft>
                      </a:pPr>
                      <a:r>
                        <a:rPr lang="tr-TR" sz="1400" b="1" dirty="0">
                          <a:solidFill>
                            <a:srgbClr val="000000"/>
                          </a:solidFill>
                          <a:latin typeface="Palatino Linotype"/>
                          <a:ea typeface="Times New Roman"/>
                          <a:cs typeface="Times New Roman"/>
                        </a:rPr>
                        <a:t> </a:t>
                      </a:r>
                      <a:endParaRPr lang="tr-TR" sz="1400" dirty="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b="1" dirty="0">
                          <a:solidFill>
                            <a:srgbClr val="000000"/>
                          </a:solidFill>
                          <a:latin typeface="Palatino Linotype"/>
                          <a:ea typeface="Times New Roman"/>
                          <a:cs typeface="Times New Roman"/>
                        </a:rPr>
                        <a:t>Desteklediğim partiye veya adaya oy veririm</a:t>
                      </a:r>
                      <a:endParaRPr lang="tr-TR" sz="1400" dirty="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b="1" dirty="0">
                          <a:solidFill>
                            <a:srgbClr val="000000"/>
                          </a:solidFill>
                          <a:latin typeface="Palatino Linotype"/>
                          <a:ea typeface="Times New Roman"/>
                          <a:cs typeface="Times New Roman"/>
                        </a:rPr>
                        <a:t>Kazanmasını istemediğim parti veya adayın karşısındaki en güçlü adaya oy veririm</a:t>
                      </a:r>
                      <a:endParaRPr lang="tr-TR" sz="1400" dirty="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b="1" dirty="0">
                          <a:solidFill>
                            <a:srgbClr val="000000"/>
                          </a:solidFill>
                          <a:latin typeface="Palatino Linotype"/>
                          <a:ea typeface="Times New Roman"/>
                          <a:cs typeface="Times New Roman"/>
                        </a:rPr>
                        <a:t>Fikrim yok/ Cevap yok</a:t>
                      </a:r>
                      <a:endParaRPr lang="tr-TR" sz="1400" dirty="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b="1" dirty="0">
                          <a:solidFill>
                            <a:srgbClr val="000000"/>
                          </a:solidFill>
                          <a:latin typeface="Palatino Linotype"/>
                          <a:ea typeface="Times New Roman"/>
                          <a:cs typeface="Times New Roman"/>
                        </a:rPr>
                        <a:t>TOPLAM</a:t>
                      </a:r>
                      <a:endParaRPr lang="tr-TR" sz="1400" dirty="0">
                        <a:latin typeface="Calibri"/>
                        <a:ea typeface="Times New Roman"/>
                        <a:cs typeface="Times New Roman"/>
                      </a:endParaRPr>
                    </a:p>
                  </a:txBody>
                  <a:tcPr marL="44450" marR="44450" marT="0" marB="0" anchor="ctr">
                    <a:solidFill>
                      <a:schemeClr val="bg1"/>
                    </a:solidFill>
                  </a:tcPr>
                </a:tc>
              </a:tr>
              <a:tr h="324000">
                <a:tc>
                  <a:txBody>
                    <a:bodyPr/>
                    <a:lstStyle/>
                    <a:p>
                      <a:pPr>
                        <a:spcAft>
                          <a:spcPts val="0"/>
                        </a:spcAft>
                      </a:pPr>
                      <a:r>
                        <a:rPr lang="tr-TR" sz="1400" b="1" dirty="0">
                          <a:solidFill>
                            <a:srgbClr val="000000"/>
                          </a:solidFill>
                          <a:latin typeface="Palatino Linotype"/>
                          <a:ea typeface="Times New Roman"/>
                          <a:cs typeface="Times New Roman"/>
                        </a:rPr>
                        <a:t>AKP</a:t>
                      </a:r>
                      <a:endParaRPr lang="tr-TR" sz="1400" dirty="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81,0</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15,3</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3,7</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dirty="0">
                          <a:solidFill>
                            <a:srgbClr val="000000"/>
                          </a:solidFill>
                          <a:latin typeface="Palatino Linotype"/>
                          <a:ea typeface="Times New Roman"/>
                          <a:cs typeface="Times New Roman"/>
                        </a:rPr>
                        <a:t>100</a:t>
                      </a:r>
                      <a:endParaRPr lang="tr-TR" sz="1400" dirty="0">
                        <a:latin typeface="Calibri"/>
                        <a:ea typeface="Times New Roman"/>
                        <a:cs typeface="Times New Roman"/>
                      </a:endParaRPr>
                    </a:p>
                  </a:txBody>
                  <a:tcPr marL="44450" marR="44450" marT="0" marB="0" anchor="ctr">
                    <a:noFill/>
                  </a:tcPr>
                </a:tc>
              </a:tr>
              <a:tr h="324000">
                <a:tc>
                  <a:txBody>
                    <a:bodyPr/>
                    <a:lstStyle/>
                    <a:p>
                      <a:pPr>
                        <a:spcAft>
                          <a:spcPts val="0"/>
                        </a:spcAft>
                      </a:pPr>
                      <a:r>
                        <a:rPr lang="tr-TR" sz="1400" b="1">
                          <a:solidFill>
                            <a:srgbClr val="000000"/>
                          </a:solidFill>
                          <a:latin typeface="Palatino Linotype"/>
                          <a:ea typeface="Times New Roman"/>
                          <a:cs typeface="Times New Roman"/>
                        </a:rPr>
                        <a:t>CHP</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dirty="0">
                          <a:solidFill>
                            <a:srgbClr val="000000"/>
                          </a:solidFill>
                          <a:latin typeface="Palatino Linotype"/>
                          <a:ea typeface="Times New Roman"/>
                          <a:cs typeface="Times New Roman"/>
                        </a:rPr>
                        <a:t>62,2</a:t>
                      </a:r>
                      <a:endParaRPr lang="tr-TR" sz="1400" dirty="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33,0</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4,9</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dirty="0">
                          <a:solidFill>
                            <a:srgbClr val="000000"/>
                          </a:solidFill>
                          <a:latin typeface="Palatino Linotype"/>
                          <a:ea typeface="Times New Roman"/>
                          <a:cs typeface="Times New Roman"/>
                        </a:rPr>
                        <a:t>100</a:t>
                      </a:r>
                      <a:endParaRPr lang="tr-TR" sz="1400" dirty="0">
                        <a:latin typeface="Calibri"/>
                        <a:ea typeface="Times New Roman"/>
                        <a:cs typeface="Times New Roman"/>
                      </a:endParaRPr>
                    </a:p>
                  </a:txBody>
                  <a:tcPr marL="44450" marR="44450" marT="0" marB="0" anchor="ctr">
                    <a:solidFill>
                      <a:schemeClr val="bg1"/>
                    </a:solidFill>
                  </a:tcPr>
                </a:tc>
              </a:tr>
              <a:tr h="324000">
                <a:tc>
                  <a:txBody>
                    <a:bodyPr/>
                    <a:lstStyle/>
                    <a:p>
                      <a:pPr>
                        <a:spcAft>
                          <a:spcPts val="0"/>
                        </a:spcAft>
                      </a:pPr>
                      <a:r>
                        <a:rPr lang="tr-TR" sz="1400" b="1" dirty="0">
                          <a:solidFill>
                            <a:srgbClr val="000000"/>
                          </a:solidFill>
                          <a:latin typeface="Palatino Linotype"/>
                          <a:ea typeface="Times New Roman"/>
                          <a:cs typeface="Times New Roman"/>
                        </a:rPr>
                        <a:t>MHP</a:t>
                      </a:r>
                      <a:endParaRPr lang="tr-TR" sz="1400" dirty="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69,2</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26,9</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3,8</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dirty="0">
                          <a:solidFill>
                            <a:srgbClr val="000000"/>
                          </a:solidFill>
                          <a:latin typeface="Palatino Linotype"/>
                          <a:ea typeface="Times New Roman"/>
                          <a:cs typeface="Times New Roman"/>
                        </a:rPr>
                        <a:t>100</a:t>
                      </a:r>
                      <a:endParaRPr lang="tr-TR" sz="1400" dirty="0">
                        <a:latin typeface="Calibri"/>
                        <a:ea typeface="Times New Roman"/>
                        <a:cs typeface="Times New Roman"/>
                      </a:endParaRPr>
                    </a:p>
                  </a:txBody>
                  <a:tcPr marL="44450" marR="44450" marT="0" marB="0" anchor="ctr">
                    <a:noFill/>
                  </a:tcPr>
                </a:tc>
              </a:tr>
              <a:tr h="324000">
                <a:tc>
                  <a:txBody>
                    <a:bodyPr/>
                    <a:lstStyle/>
                    <a:p>
                      <a:pPr>
                        <a:spcAft>
                          <a:spcPts val="0"/>
                        </a:spcAft>
                      </a:pPr>
                      <a:r>
                        <a:rPr lang="tr-TR" sz="1400" b="1">
                          <a:solidFill>
                            <a:srgbClr val="000000"/>
                          </a:solidFill>
                          <a:latin typeface="Palatino Linotype"/>
                          <a:ea typeface="Times New Roman"/>
                          <a:cs typeface="Times New Roman"/>
                        </a:rPr>
                        <a:t>BDP</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75,0</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16,2</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8,8</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dirty="0">
                          <a:solidFill>
                            <a:srgbClr val="000000"/>
                          </a:solidFill>
                          <a:latin typeface="Palatino Linotype"/>
                          <a:ea typeface="Times New Roman"/>
                          <a:cs typeface="Times New Roman"/>
                        </a:rPr>
                        <a:t>100</a:t>
                      </a:r>
                      <a:endParaRPr lang="tr-TR" sz="1400" dirty="0">
                        <a:latin typeface="Calibri"/>
                        <a:ea typeface="Times New Roman"/>
                        <a:cs typeface="Times New Roman"/>
                      </a:endParaRPr>
                    </a:p>
                  </a:txBody>
                  <a:tcPr marL="44450" marR="44450" marT="0" marB="0" anchor="ctr">
                    <a:solidFill>
                      <a:schemeClr val="bg1"/>
                    </a:solidFill>
                  </a:tcPr>
                </a:tc>
              </a:tr>
              <a:tr h="324000">
                <a:tc>
                  <a:txBody>
                    <a:bodyPr/>
                    <a:lstStyle/>
                    <a:p>
                      <a:pPr>
                        <a:spcAft>
                          <a:spcPts val="0"/>
                        </a:spcAft>
                      </a:pPr>
                      <a:r>
                        <a:rPr lang="tr-TR" sz="1400" b="1" dirty="0">
                          <a:solidFill>
                            <a:srgbClr val="000000"/>
                          </a:solidFill>
                          <a:latin typeface="Palatino Linotype"/>
                          <a:ea typeface="Times New Roman"/>
                          <a:cs typeface="Times New Roman"/>
                        </a:rPr>
                        <a:t>SP</a:t>
                      </a:r>
                      <a:endParaRPr lang="tr-TR" sz="1400" dirty="0">
                        <a:latin typeface="Calibri"/>
                        <a:ea typeface="Times New Roman"/>
                        <a:cs typeface="Times New Roman"/>
                      </a:endParaRPr>
                    </a:p>
                  </a:txBody>
                  <a:tcPr marL="44450" marR="44450" marT="0" marB="0" anchor="ctr">
                    <a:noFill/>
                  </a:tcPr>
                </a:tc>
                <a:tc>
                  <a:txBody>
                    <a:bodyPr/>
                    <a:lstStyle/>
                    <a:p>
                      <a:pPr algn="ctr">
                        <a:spcAft>
                          <a:spcPts val="0"/>
                        </a:spcAft>
                      </a:pPr>
                      <a:r>
                        <a:rPr lang="tr-TR" sz="1400" dirty="0">
                          <a:solidFill>
                            <a:srgbClr val="000000"/>
                          </a:solidFill>
                          <a:latin typeface="Palatino Linotype"/>
                          <a:ea typeface="Times New Roman"/>
                          <a:cs typeface="Times New Roman"/>
                        </a:rPr>
                        <a:t>82,4</a:t>
                      </a:r>
                      <a:endParaRPr lang="tr-TR" sz="1400" dirty="0">
                        <a:latin typeface="Calibri"/>
                        <a:ea typeface="Times New Roman"/>
                        <a:cs typeface="Times New Roman"/>
                      </a:endParaRPr>
                    </a:p>
                  </a:txBody>
                  <a:tcPr marL="44450" marR="44450" marT="0" marB="0" anchor="ctr">
                    <a:noFill/>
                  </a:tcPr>
                </a:tc>
                <a:tc>
                  <a:txBody>
                    <a:bodyPr/>
                    <a:lstStyle/>
                    <a:p>
                      <a:pPr algn="ctr">
                        <a:spcAft>
                          <a:spcPts val="0"/>
                        </a:spcAft>
                      </a:pPr>
                      <a:r>
                        <a:rPr lang="tr-TR" sz="1400">
                          <a:latin typeface="Palatino Linotype"/>
                          <a:ea typeface="Times New Roman"/>
                          <a:cs typeface="Times New Roman"/>
                        </a:rPr>
                        <a:t>11,8</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5,9</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dirty="0">
                          <a:solidFill>
                            <a:srgbClr val="000000"/>
                          </a:solidFill>
                          <a:latin typeface="Palatino Linotype"/>
                          <a:ea typeface="Times New Roman"/>
                          <a:cs typeface="Times New Roman"/>
                        </a:rPr>
                        <a:t>100</a:t>
                      </a:r>
                      <a:endParaRPr lang="tr-TR" sz="1400" dirty="0">
                        <a:latin typeface="Calibri"/>
                        <a:ea typeface="Times New Roman"/>
                        <a:cs typeface="Times New Roman"/>
                      </a:endParaRPr>
                    </a:p>
                  </a:txBody>
                  <a:tcPr marL="44450" marR="44450" marT="0" marB="0" anchor="ctr">
                    <a:noFill/>
                  </a:tcPr>
                </a:tc>
              </a:tr>
              <a:tr h="324000">
                <a:tc>
                  <a:txBody>
                    <a:bodyPr/>
                    <a:lstStyle/>
                    <a:p>
                      <a:pPr>
                        <a:spcAft>
                          <a:spcPts val="0"/>
                        </a:spcAft>
                      </a:pPr>
                      <a:r>
                        <a:rPr lang="tr-TR" sz="1400" b="1">
                          <a:solidFill>
                            <a:srgbClr val="000000"/>
                          </a:solidFill>
                          <a:latin typeface="Palatino Linotype"/>
                          <a:ea typeface="Times New Roman"/>
                          <a:cs typeface="Times New Roman"/>
                        </a:rPr>
                        <a:t>Diğer</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dirty="0">
                          <a:solidFill>
                            <a:srgbClr val="000000"/>
                          </a:solidFill>
                          <a:latin typeface="Palatino Linotype"/>
                          <a:ea typeface="Times New Roman"/>
                          <a:cs typeface="Times New Roman"/>
                        </a:rPr>
                        <a:t>77,8</a:t>
                      </a:r>
                      <a:endParaRPr lang="tr-TR" sz="1400" dirty="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latin typeface="Palatino Linotype"/>
                          <a:ea typeface="Times New Roman"/>
                          <a:cs typeface="Times New Roman"/>
                        </a:rPr>
                        <a:t>14,8</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7,4</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dirty="0">
                          <a:solidFill>
                            <a:srgbClr val="000000"/>
                          </a:solidFill>
                          <a:latin typeface="Palatino Linotype"/>
                          <a:ea typeface="Times New Roman"/>
                          <a:cs typeface="Times New Roman"/>
                        </a:rPr>
                        <a:t>100</a:t>
                      </a:r>
                      <a:endParaRPr lang="tr-TR" sz="1400" dirty="0">
                        <a:latin typeface="Calibri"/>
                        <a:ea typeface="Times New Roman"/>
                        <a:cs typeface="Times New Roman"/>
                      </a:endParaRPr>
                    </a:p>
                  </a:txBody>
                  <a:tcPr marL="44450" marR="44450" marT="0" marB="0" anchor="ctr">
                    <a:solidFill>
                      <a:schemeClr val="bg1"/>
                    </a:solidFill>
                  </a:tcPr>
                </a:tc>
              </a:tr>
              <a:tr h="324000">
                <a:tc>
                  <a:txBody>
                    <a:bodyPr/>
                    <a:lstStyle/>
                    <a:p>
                      <a:pPr>
                        <a:spcAft>
                          <a:spcPts val="0"/>
                        </a:spcAft>
                      </a:pPr>
                      <a:r>
                        <a:rPr lang="tr-TR" sz="1400" b="1">
                          <a:solidFill>
                            <a:srgbClr val="000000"/>
                          </a:solidFill>
                          <a:latin typeface="Palatino Linotype"/>
                          <a:ea typeface="Times New Roman"/>
                          <a:cs typeface="Times New Roman"/>
                        </a:rPr>
                        <a:t>Protesto oy</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43,5</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latin typeface="Palatino Linotype"/>
                          <a:ea typeface="Times New Roman"/>
                          <a:cs typeface="Times New Roman"/>
                        </a:rPr>
                        <a:t>26,1</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30,4</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dirty="0">
                          <a:solidFill>
                            <a:srgbClr val="000000"/>
                          </a:solidFill>
                          <a:latin typeface="Palatino Linotype"/>
                          <a:ea typeface="Times New Roman"/>
                          <a:cs typeface="Times New Roman"/>
                        </a:rPr>
                        <a:t>100</a:t>
                      </a:r>
                      <a:endParaRPr lang="tr-TR" sz="1400" dirty="0">
                        <a:latin typeface="Calibri"/>
                        <a:ea typeface="Times New Roman"/>
                        <a:cs typeface="Times New Roman"/>
                      </a:endParaRPr>
                    </a:p>
                  </a:txBody>
                  <a:tcPr marL="44450" marR="44450" marT="0" marB="0" anchor="ctr">
                    <a:noFill/>
                  </a:tcPr>
                </a:tc>
              </a:tr>
              <a:tr h="324000">
                <a:tc>
                  <a:txBody>
                    <a:bodyPr/>
                    <a:lstStyle/>
                    <a:p>
                      <a:pPr>
                        <a:spcAft>
                          <a:spcPts val="0"/>
                        </a:spcAft>
                      </a:pPr>
                      <a:r>
                        <a:rPr lang="tr-TR" sz="1400" b="1">
                          <a:solidFill>
                            <a:srgbClr val="000000"/>
                          </a:solidFill>
                          <a:latin typeface="Palatino Linotype"/>
                          <a:ea typeface="Times New Roman"/>
                          <a:cs typeface="Times New Roman"/>
                        </a:rPr>
                        <a:t>Cevap yok</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55,2</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dirty="0">
                          <a:solidFill>
                            <a:srgbClr val="000000"/>
                          </a:solidFill>
                          <a:latin typeface="Palatino Linotype"/>
                          <a:ea typeface="Times New Roman"/>
                          <a:cs typeface="Times New Roman"/>
                        </a:rPr>
                        <a:t>22,4</a:t>
                      </a:r>
                      <a:endParaRPr lang="tr-TR" sz="1400" dirty="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22,4</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dirty="0">
                          <a:solidFill>
                            <a:srgbClr val="000000"/>
                          </a:solidFill>
                          <a:latin typeface="Palatino Linotype"/>
                          <a:ea typeface="Times New Roman"/>
                          <a:cs typeface="Times New Roman"/>
                        </a:rPr>
                        <a:t>100</a:t>
                      </a:r>
                      <a:endParaRPr lang="tr-TR" sz="1400" dirty="0">
                        <a:latin typeface="Calibri"/>
                        <a:ea typeface="Times New Roman"/>
                        <a:cs typeface="Times New Roman"/>
                      </a:endParaRPr>
                    </a:p>
                  </a:txBody>
                  <a:tcPr marL="44450" marR="44450" marT="0" marB="0" anchor="ctr">
                    <a:solidFill>
                      <a:schemeClr val="bg1"/>
                    </a:solidFill>
                  </a:tcPr>
                </a:tc>
              </a:tr>
              <a:tr h="324000">
                <a:tc>
                  <a:txBody>
                    <a:bodyPr/>
                    <a:lstStyle/>
                    <a:p>
                      <a:pPr>
                        <a:spcAft>
                          <a:spcPts val="0"/>
                        </a:spcAft>
                      </a:pPr>
                      <a:r>
                        <a:rPr lang="tr-TR" sz="1400" b="1">
                          <a:solidFill>
                            <a:srgbClr val="000000"/>
                          </a:solidFill>
                          <a:latin typeface="Palatino Linotype"/>
                          <a:ea typeface="Times New Roman"/>
                          <a:cs typeface="Times New Roman"/>
                        </a:rPr>
                        <a:t>Yaşım Tutmadı</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83,8</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dirty="0">
                          <a:solidFill>
                            <a:srgbClr val="000000"/>
                          </a:solidFill>
                          <a:latin typeface="Palatino Linotype"/>
                          <a:ea typeface="Times New Roman"/>
                          <a:cs typeface="Times New Roman"/>
                        </a:rPr>
                        <a:t>13,5</a:t>
                      </a:r>
                      <a:endParaRPr lang="tr-TR" sz="1400" dirty="0">
                        <a:latin typeface="Calibri"/>
                        <a:ea typeface="Times New Roman"/>
                        <a:cs typeface="Times New Roman"/>
                      </a:endParaRPr>
                    </a:p>
                  </a:txBody>
                  <a:tcPr marL="44450" marR="44450" marT="0" marB="0" anchor="ctr">
                    <a:noFill/>
                  </a:tcPr>
                </a:tc>
                <a:tc>
                  <a:txBody>
                    <a:bodyPr/>
                    <a:lstStyle/>
                    <a:p>
                      <a:pPr algn="ctr">
                        <a:spcAft>
                          <a:spcPts val="0"/>
                        </a:spcAft>
                      </a:pPr>
                      <a:r>
                        <a:rPr lang="tr-TR" sz="1400" dirty="0">
                          <a:solidFill>
                            <a:srgbClr val="000000"/>
                          </a:solidFill>
                          <a:latin typeface="Palatino Linotype"/>
                          <a:ea typeface="Times New Roman"/>
                          <a:cs typeface="Times New Roman"/>
                        </a:rPr>
                        <a:t>2,7</a:t>
                      </a:r>
                      <a:endParaRPr lang="tr-TR" sz="1400" dirty="0">
                        <a:latin typeface="Calibri"/>
                        <a:ea typeface="Times New Roman"/>
                        <a:cs typeface="Times New Roman"/>
                      </a:endParaRPr>
                    </a:p>
                  </a:txBody>
                  <a:tcPr marL="44450" marR="44450" marT="0" marB="0" anchor="ctr">
                    <a:noFill/>
                  </a:tcPr>
                </a:tc>
                <a:tc>
                  <a:txBody>
                    <a:bodyPr/>
                    <a:lstStyle/>
                    <a:p>
                      <a:pPr algn="ctr">
                        <a:spcAft>
                          <a:spcPts val="0"/>
                        </a:spcAft>
                      </a:pPr>
                      <a:r>
                        <a:rPr lang="tr-TR" sz="1400" dirty="0">
                          <a:solidFill>
                            <a:srgbClr val="000000"/>
                          </a:solidFill>
                          <a:latin typeface="Palatino Linotype"/>
                          <a:ea typeface="Times New Roman"/>
                          <a:cs typeface="Times New Roman"/>
                        </a:rPr>
                        <a:t>100</a:t>
                      </a:r>
                      <a:endParaRPr lang="tr-TR" sz="1400" dirty="0">
                        <a:latin typeface="Calibri"/>
                        <a:ea typeface="Times New Roman"/>
                        <a:cs typeface="Times New Roman"/>
                      </a:endParaRPr>
                    </a:p>
                  </a:txBody>
                  <a:tcPr marL="44450" marR="44450" marT="0" marB="0" anchor="ctr">
                    <a:noFill/>
                  </a:tcPr>
                </a:tc>
              </a:tr>
              <a:tr h="324000">
                <a:tc>
                  <a:txBody>
                    <a:bodyPr/>
                    <a:lstStyle/>
                    <a:p>
                      <a:pPr>
                        <a:spcAft>
                          <a:spcPts val="0"/>
                        </a:spcAft>
                      </a:pPr>
                      <a:r>
                        <a:rPr lang="tr-TR" sz="1400" b="1" dirty="0">
                          <a:solidFill>
                            <a:srgbClr val="000000"/>
                          </a:solidFill>
                          <a:latin typeface="Palatino Linotype"/>
                          <a:ea typeface="Times New Roman"/>
                          <a:cs typeface="Times New Roman"/>
                        </a:rPr>
                        <a:t>ORTALAMA</a:t>
                      </a:r>
                      <a:endParaRPr lang="tr-TR" sz="1400" dirty="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b="1">
                          <a:solidFill>
                            <a:srgbClr val="000000"/>
                          </a:solidFill>
                          <a:latin typeface="Palatino Linotype"/>
                          <a:ea typeface="Times New Roman"/>
                          <a:cs typeface="Times New Roman"/>
                        </a:rPr>
                        <a:t>73,3</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b="1">
                          <a:solidFill>
                            <a:srgbClr val="000000"/>
                          </a:solidFill>
                          <a:latin typeface="Palatino Linotype"/>
                          <a:ea typeface="Times New Roman"/>
                          <a:cs typeface="Times New Roman"/>
                        </a:rPr>
                        <a:t>20,9</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b="1" dirty="0">
                          <a:solidFill>
                            <a:srgbClr val="000000"/>
                          </a:solidFill>
                          <a:latin typeface="Palatino Linotype"/>
                          <a:ea typeface="Times New Roman"/>
                          <a:cs typeface="Times New Roman"/>
                        </a:rPr>
                        <a:t>5,8</a:t>
                      </a:r>
                      <a:endParaRPr lang="tr-TR" sz="1400" dirty="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b="1" dirty="0">
                          <a:solidFill>
                            <a:srgbClr val="000000"/>
                          </a:solidFill>
                          <a:latin typeface="Palatino Linotype"/>
                          <a:ea typeface="Times New Roman"/>
                          <a:cs typeface="Times New Roman"/>
                        </a:rPr>
                        <a:t>100</a:t>
                      </a:r>
                      <a:endParaRPr lang="tr-TR" sz="1400" dirty="0">
                        <a:latin typeface="Calibri"/>
                        <a:ea typeface="Times New Roman"/>
                        <a:cs typeface="Times New Roman"/>
                      </a:endParaRPr>
                    </a:p>
                  </a:txBody>
                  <a:tcPr marL="44450" marR="44450" marT="0" marB="0" anchor="ctr">
                    <a:solidFill>
                      <a:schemeClr val="bg1"/>
                    </a:solidFill>
                  </a:tcPr>
                </a:tc>
              </a:tr>
            </a:tbl>
          </a:graphicData>
        </a:graphic>
      </p:graphicFrame>
      <p:sp>
        <p:nvSpPr>
          <p:cNvPr id="8" name="6 Metin kutusu"/>
          <p:cNvSpPr txBox="1">
            <a:spLocks noChangeArrowheads="1"/>
          </p:cNvSpPr>
          <p:nvPr/>
        </p:nvSpPr>
        <p:spPr bwMode="auto">
          <a:xfrm>
            <a:off x="785813" y="214313"/>
            <a:ext cx="8143875" cy="276999"/>
          </a:xfrm>
          <a:prstGeom prst="rect">
            <a:avLst/>
          </a:prstGeom>
          <a:noFill/>
          <a:ln w="9525">
            <a:noFill/>
            <a:miter lim="800000"/>
            <a:headEnd/>
            <a:tailEnd/>
          </a:ln>
        </p:spPr>
        <p:txBody>
          <a:bodyPr>
            <a:spAutoFit/>
          </a:bodyPr>
          <a:lstStyle/>
          <a:p>
            <a:pPr marL="0" indent="0" algn="r" fontAlgn="auto">
              <a:spcAft>
                <a:spcPts val="0"/>
              </a:spcAft>
              <a:buFont typeface="Wingdings 3"/>
              <a:buNone/>
              <a:defRPr/>
            </a:pPr>
            <a:r>
              <a:rPr lang="tr-TR" sz="1200" b="1" dirty="0" smtClean="0">
                <a:solidFill>
                  <a:srgbClr val="FF0000"/>
                </a:solidFill>
                <a:latin typeface="Palatino Linotype" pitchFamily="18" charset="0"/>
              </a:rPr>
              <a:t>Özel Dosya: Stratejik Oy Verme Davranışı</a:t>
            </a:r>
          </a:p>
        </p:txBody>
      </p:sp>
      <p:sp>
        <p:nvSpPr>
          <p:cNvPr id="9" name="8 Metin kutusu"/>
          <p:cNvSpPr txBox="1"/>
          <p:nvPr/>
        </p:nvSpPr>
        <p:spPr>
          <a:xfrm>
            <a:off x="72000" y="874200"/>
            <a:ext cx="9000000" cy="707886"/>
          </a:xfrm>
          <a:prstGeom prst="rect">
            <a:avLst/>
          </a:prstGeom>
          <a:noFill/>
        </p:spPr>
        <p:txBody>
          <a:bodyPr wrap="square" rtlCol="0">
            <a:spAutoFit/>
          </a:bodyPr>
          <a:lstStyle/>
          <a:p>
            <a:pPr lvl="0" algn="ctr"/>
            <a:r>
              <a:rPr lang="tr-TR" sz="2000" b="1" dirty="0" smtClean="0">
                <a:latin typeface="Palatino Linotype" pitchFamily="18" charset="0"/>
              </a:rPr>
              <a:t>Gelecek Sene Yapılacak Olan Yerel Seçimlerde Oy Vermedeki Temel Davranışınız Aşağıdakilerden Hangisine Uymaktadır?</a:t>
            </a:r>
            <a:endParaRPr lang="tr-TR" sz="2000" dirty="0">
              <a:latin typeface="Palatino Linotype"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642938" y="4743450"/>
            <a:ext cx="7858125" cy="1428750"/>
          </a:xfrm>
        </p:spPr>
        <p:txBody>
          <a:bodyPr>
            <a:noAutofit/>
          </a:bodyPr>
          <a:lstStyle/>
          <a:p>
            <a:pPr marL="1887538" indent="0" algn="r" fontAlgn="auto">
              <a:spcBef>
                <a:spcPts val="0"/>
              </a:spcBef>
              <a:spcAft>
                <a:spcPts val="0"/>
              </a:spcAft>
              <a:buFont typeface="Wingdings 3"/>
              <a:buNone/>
              <a:defRPr/>
            </a:pPr>
            <a:r>
              <a:rPr lang="tr-TR" sz="2600" b="1" dirty="0" smtClean="0">
                <a:latin typeface="Palatino Linotype" pitchFamily="18" charset="0"/>
              </a:rPr>
              <a:t>ARAŞTIRMANIN </a:t>
            </a:r>
            <a:r>
              <a:rPr lang="tr-TR" sz="2600" b="1" dirty="0" smtClean="0">
                <a:latin typeface="Palatino Linotype" pitchFamily="18" charset="0"/>
              </a:rPr>
              <a:t>DEMOGRAFİSİ</a:t>
            </a:r>
          </a:p>
          <a:p>
            <a:pPr marL="1887538" indent="0" algn="r" fontAlgn="auto">
              <a:spcBef>
                <a:spcPts val="0"/>
              </a:spcBef>
              <a:spcAft>
                <a:spcPts val="0"/>
              </a:spcAft>
              <a:buFont typeface="Wingdings 3"/>
              <a:buNone/>
              <a:defRPr/>
            </a:pPr>
            <a:endParaRPr lang="tr-TR" sz="2600" b="1" dirty="0" smtClean="0">
              <a:latin typeface="Palatino Linotype" pitchFamily="18" charset="0"/>
            </a:endParaRPr>
          </a:p>
          <a:p>
            <a:pPr marL="1887538" indent="0" algn="r" fontAlgn="auto">
              <a:spcBef>
                <a:spcPts val="0"/>
              </a:spcBef>
              <a:spcAft>
                <a:spcPts val="0"/>
              </a:spcAft>
              <a:buFont typeface="Wingdings 3"/>
              <a:buNone/>
              <a:defRPr/>
            </a:pPr>
            <a:endParaRPr lang="tr-TR" sz="2600" b="1" dirty="0" smtClean="0">
              <a:latin typeface="Palatino Linotype" pitchFamily="18" charset="0"/>
            </a:endParaRPr>
          </a:p>
          <a:p>
            <a:pPr marL="1887538" indent="0" algn="r" fontAlgn="auto">
              <a:spcBef>
                <a:spcPts val="0"/>
              </a:spcBef>
              <a:spcAft>
                <a:spcPts val="0"/>
              </a:spcAft>
              <a:buFont typeface="Wingdings 3"/>
              <a:buNone/>
              <a:defRPr/>
            </a:pPr>
            <a:endParaRPr lang="tr-TR" sz="2600" b="1" dirty="0" smtClean="0">
              <a:latin typeface="Palatino Linotype" pitchFamily="18" charset="0"/>
            </a:endParaRPr>
          </a:p>
          <a:p>
            <a:pPr marL="1887538" indent="0" algn="r" fontAlgn="auto">
              <a:spcBef>
                <a:spcPts val="0"/>
              </a:spcBef>
              <a:spcAft>
                <a:spcPts val="0"/>
              </a:spcAft>
              <a:buFont typeface="Wingdings 3"/>
              <a:buNone/>
              <a:defRPr/>
            </a:pPr>
            <a:endParaRPr lang="tr-TR" sz="2600" b="1" dirty="0" smtClean="0">
              <a:latin typeface="Palatino Linotype" pitchFamily="18" charset="0"/>
            </a:endParaRPr>
          </a:p>
          <a:p>
            <a:pPr marL="1887538" indent="0" algn="r" fontAlgn="auto">
              <a:spcBef>
                <a:spcPts val="0"/>
              </a:spcBef>
              <a:spcAft>
                <a:spcPts val="0"/>
              </a:spcAft>
              <a:buFont typeface="Wingdings 3"/>
              <a:buNone/>
              <a:defRPr/>
            </a:pPr>
            <a:endParaRPr lang="tr-TR" sz="2600" b="1" dirty="0" smtClean="0">
              <a:latin typeface="Palatino Linotype" pitchFamily="18" charset="0"/>
            </a:endParaRPr>
          </a:p>
          <a:p>
            <a:pPr marL="1887538" indent="0" algn="r" fontAlgn="auto">
              <a:spcBef>
                <a:spcPts val="0"/>
              </a:spcBef>
              <a:spcAft>
                <a:spcPts val="0"/>
              </a:spcAft>
              <a:buFont typeface="Wingdings 3"/>
              <a:buNone/>
              <a:defRPr/>
            </a:pPr>
            <a:endParaRPr lang="tr-TR" sz="2600" b="1" dirty="0" smtClean="0">
              <a:latin typeface="Palatino Linotype" pitchFamily="18" charset="0"/>
            </a:endParaRPr>
          </a:p>
        </p:txBody>
      </p:sp>
      <p:sp>
        <p:nvSpPr>
          <p:cNvPr id="74755" name="3 Slayt Numarası Yer Tutucusu"/>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C60414FC-E1B1-4C48-BD6A-6E8C3D9EC602}" type="slidenum">
              <a:rPr lang="tr-TR"/>
              <a:pPr fontAlgn="base">
                <a:spcBef>
                  <a:spcPct val="0"/>
                </a:spcBef>
                <a:spcAft>
                  <a:spcPct val="0"/>
                </a:spcAft>
              </a:pPr>
              <a:t>12</a:t>
            </a:fld>
            <a:endParaRPr 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93500"/>
            <a:ext cx="8229600" cy="1143000"/>
          </a:xfrm>
        </p:spPr>
        <p:txBody>
          <a:bodyPr/>
          <a:lstStyle/>
          <a:p>
            <a:pPr algn="ctr" fontAlgn="auto">
              <a:spcAft>
                <a:spcPts val="0"/>
              </a:spcAft>
              <a:defRPr/>
            </a:pPr>
            <a:r>
              <a:rPr lang="tr-TR" sz="2400" dirty="0" smtClean="0">
                <a:solidFill>
                  <a:schemeClr val="tx1"/>
                </a:solidFill>
                <a:effectLst/>
                <a:latin typeface="Palatino Linotype" pitchFamily="18" charset="0"/>
              </a:rPr>
              <a:t>Örneklemin İllere Göre Dağılımı</a:t>
            </a:r>
            <a:endParaRPr lang="tr-TR" sz="2400" dirty="0">
              <a:solidFill>
                <a:schemeClr val="tx1"/>
              </a:solidFill>
              <a:effectLst/>
              <a:latin typeface="Palatino Linotype" pitchFamily="18" charset="0"/>
            </a:endParaRPr>
          </a:p>
        </p:txBody>
      </p:sp>
      <p:sp>
        <p:nvSpPr>
          <p:cNvPr id="11267" name="3 Slayt Numarası Yer Tutucusu"/>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D29786E1-B6DB-444C-8346-47ABC6ED9048}" type="slidenum">
              <a:rPr lang="tr-TR"/>
              <a:pPr fontAlgn="base">
                <a:spcBef>
                  <a:spcPct val="0"/>
                </a:spcBef>
                <a:spcAft>
                  <a:spcPct val="0"/>
                </a:spcAft>
              </a:pPr>
              <a:t>13</a:t>
            </a:fld>
            <a:endParaRPr lang="tr-TR"/>
          </a:p>
        </p:txBody>
      </p:sp>
      <p:sp>
        <p:nvSpPr>
          <p:cNvPr id="11268" name="4 Metin kutusu"/>
          <p:cNvSpPr txBox="1">
            <a:spLocks noChangeArrowheads="1"/>
          </p:cNvSpPr>
          <p:nvPr/>
        </p:nvSpPr>
        <p:spPr bwMode="auto">
          <a:xfrm>
            <a:off x="928688" y="1216025"/>
            <a:ext cx="7286625" cy="647700"/>
          </a:xfrm>
          <a:prstGeom prst="rect">
            <a:avLst/>
          </a:prstGeom>
          <a:noFill/>
          <a:ln w="9525">
            <a:noFill/>
            <a:miter lim="800000"/>
            <a:headEnd/>
            <a:tailEnd/>
          </a:ln>
        </p:spPr>
        <p:txBody>
          <a:bodyPr>
            <a:spAutoFit/>
          </a:bodyPr>
          <a:lstStyle/>
          <a:p>
            <a:pPr algn="just"/>
            <a:endParaRPr lang="tr-TR">
              <a:latin typeface="Palatino Linotype" pitchFamily="18" charset="0"/>
            </a:endParaRPr>
          </a:p>
          <a:p>
            <a:endParaRPr lang="tr-TR">
              <a:latin typeface="Palatino Linotype" pitchFamily="18" charset="0"/>
            </a:endParaRPr>
          </a:p>
        </p:txBody>
      </p:sp>
      <p:graphicFrame>
        <p:nvGraphicFramePr>
          <p:cNvPr id="6" name="5 Tablo"/>
          <p:cNvGraphicFramePr>
            <a:graphicFrameLocks noGrp="1"/>
          </p:cNvGraphicFramePr>
          <p:nvPr/>
        </p:nvGraphicFramePr>
        <p:xfrm>
          <a:off x="4624450" y="1140600"/>
          <a:ext cx="3456000" cy="4896000"/>
        </p:xfrm>
        <a:graphic>
          <a:graphicData uri="http://schemas.openxmlformats.org/drawingml/2006/table">
            <a:tbl>
              <a:tblPr>
                <a:tableStyleId>{3C2FFA5D-87B4-456A-9821-1D502468CF0F}</a:tableStyleId>
              </a:tblPr>
              <a:tblGrid>
                <a:gridCol w="432000"/>
                <a:gridCol w="1440000"/>
                <a:gridCol w="792000"/>
                <a:gridCol w="792000"/>
              </a:tblGrid>
              <a:tr h="288000">
                <a:tc>
                  <a:txBody>
                    <a:bodyPr/>
                    <a:lstStyle/>
                    <a:p>
                      <a:pPr algn="l" fontAlgn="b"/>
                      <a:r>
                        <a:rPr lang="tr-TR" sz="1400" b="1" u="none" strike="noStrike" dirty="0">
                          <a:latin typeface="Palatino Linotype" pitchFamily="18" charset="0"/>
                        </a:rPr>
                        <a:t> </a:t>
                      </a:r>
                      <a:endParaRPr lang="tr-TR" sz="1400" b="1" i="0" u="none" strike="noStrike" dirty="0">
                        <a:solidFill>
                          <a:srgbClr val="000000"/>
                        </a:solidFill>
                        <a:latin typeface="Palatino Linotype" pitchFamily="18" charset="0"/>
                      </a:endParaRPr>
                    </a:p>
                  </a:txBody>
                  <a:tcPr marL="0" marR="0" marT="0" marB="0" anchor="b">
                    <a:solidFill>
                      <a:schemeClr val="bg1"/>
                    </a:solidFill>
                  </a:tcPr>
                </a:tc>
                <a:tc>
                  <a:txBody>
                    <a:bodyPr/>
                    <a:lstStyle/>
                    <a:p>
                      <a:pPr algn="l" fontAlgn="b"/>
                      <a:r>
                        <a:rPr lang="tr-TR" sz="1400" b="1" u="none" strike="noStrike" dirty="0" smtClean="0">
                          <a:latin typeface="Palatino Linotype" pitchFamily="18" charset="0"/>
                        </a:rPr>
                        <a:t> </a:t>
                      </a:r>
                      <a:endParaRPr lang="tr-TR" sz="1400" b="1" i="0" u="none" strike="noStrike" dirty="0">
                        <a:solidFill>
                          <a:srgbClr val="000000"/>
                        </a:solidFill>
                        <a:latin typeface="Palatino Linotype" pitchFamily="18" charset="0"/>
                      </a:endParaRPr>
                    </a:p>
                  </a:txBody>
                  <a:tcPr marL="72000" marR="0" marT="0" marB="0" anchor="b">
                    <a:solidFill>
                      <a:schemeClr val="bg1"/>
                    </a:solidFill>
                  </a:tcPr>
                </a:tc>
                <a:tc>
                  <a:txBody>
                    <a:bodyPr/>
                    <a:lstStyle/>
                    <a:p>
                      <a:pPr algn="ctr" fontAlgn="ctr"/>
                      <a:r>
                        <a:rPr lang="tr-TR" sz="1400" b="1" u="none" strike="noStrike" dirty="0" smtClean="0">
                          <a:latin typeface="Palatino Linotype" pitchFamily="18" charset="0"/>
                        </a:rPr>
                        <a:t>Sayı</a:t>
                      </a:r>
                      <a:endParaRPr lang="tr-TR" sz="1400" b="1" i="0" u="none" strike="noStrike" dirty="0">
                        <a:solidFill>
                          <a:srgbClr val="000000"/>
                        </a:solidFill>
                        <a:latin typeface="Palatino Linotype" pitchFamily="18" charset="0"/>
                      </a:endParaRPr>
                    </a:p>
                  </a:txBody>
                  <a:tcPr marL="0" marR="0" marT="0" marB="0" anchor="ctr">
                    <a:solidFill>
                      <a:schemeClr val="bg1"/>
                    </a:solidFill>
                  </a:tcPr>
                </a:tc>
                <a:tc>
                  <a:txBody>
                    <a:bodyPr/>
                    <a:lstStyle/>
                    <a:p>
                      <a:pPr algn="ctr" fontAlgn="ctr"/>
                      <a:r>
                        <a:rPr lang="tr-TR" sz="1400" b="1" u="none" strike="noStrike" dirty="0" smtClean="0">
                          <a:latin typeface="Palatino Linotype" pitchFamily="18" charset="0"/>
                        </a:rPr>
                        <a:t>Yüzde</a:t>
                      </a:r>
                      <a:endParaRPr lang="tr-TR" sz="1400" b="1" i="0" u="none" strike="noStrike" dirty="0">
                        <a:solidFill>
                          <a:srgbClr val="000000"/>
                        </a:solidFill>
                        <a:latin typeface="Palatino Linotype" pitchFamily="18" charset="0"/>
                      </a:endParaRPr>
                    </a:p>
                  </a:txBody>
                  <a:tcPr marL="0" marR="0" marT="0" marB="0" anchor="ctr">
                    <a:solidFill>
                      <a:schemeClr val="bg1"/>
                    </a:solidFill>
                  </a:tcPr>
                </a:tc>
              </a:tr>
              <a:tr h="288000">
                <a:tc>
                  <a:txBody>
                    <a:bodyPr/>
                    <a:lstStyle/>
                    <a:p>
                      <a:pPr algn="ctr" fontAlgn="b"/>
                      <a:r>
                        <a:rPr lang="tr-TR" sz="1400" u="none" strike="noStrike" dirty="0">
                          <a:latin typeface="Palatino Linotype" pitchFamily="18" charset="0"/>
                        </a:rPr>
                        <a:t>17</a:t>
                      </a:r>
                      <a:endParaRPr lang="tr-TR" sz="1400" b="1" i="0" u="none" strike="noStrike" dirty="0">
                        <a:solidFill>
                          <a:srgbClr val="000000"/>
                        </a:solidFill>
                        <a:latin typeface="Palatino Linotype" pitchFamily="18" charset="0"/>
                      </a:endParaRPr>
                    </a:p>
                  </a:txBody>
                  <a:tcPr marL="0" marR="0" marT="0" marB="0" anchor="b"/>
                </a:tc>
                <a:tc>
                  <a:txBody>
                    <a:bodyPr/>
                    <a:lstStyle/>
                    <a:p>
                      <a:pPr>
                        <a:spcAft>
                          <a:spcPts val="0"/>
                        </a:spcAft>
                      </a:pPr>
                      <a:r>
                        <a:rPr lang="tr-TR" sz="1400" b="1" dirty="0" smtClean="0">
                          <a:solidFill>
                            <a:srgbClr val="000000"/>
                          </a:solidFill>
                          <a:latin typeface="Palatino Linotype"/>
                          <a:ea typeface="Times New Roman"/>
                          <a:cs typeface="Times New Roman"/>
                        </a:rPr>
                        <a:t>KASTAMONU</a:t>
                      </a:r>
                      <a:endParaRPr lang="tr-TR" sz="1400" dirty="0">
                        <a:latin typeface="Calibri"/>
                        <a:ea typeface="Times New Roman"/>
                        <a:cs typeface="Times New Roman"/>
                      </a:endParaRPr>
                    </a:p>
                  </a:txBody>
                  <a:tcPr marL="44450" marR="44450" marT="0" marB="0" anchor="b"/>
                </a:tc>
                <a:tc>
                  <a:txBody>
                    <a:bodyPr/>
                    <a:lstStyle/>
                    <a:p>
                      <a:pPr indent="8890" algn="ctr">
                        <a:spcAft>
                          <a:spcPts val="0"/>
                        </a:spcAft>
                      </a:pPr>
                      <a:r>
                        <a:rPr lang="tr-TR" sz="1400">
                          <a:solidFill>
                            <a:srgbClr val="000000"/>
                          </a:solidFill>
                          <a:latin typeface="Palatino Linotype"/>
                          <a:ea typeface="Times New Roman"/>
                          <a:cs typeface="Times New Roman"/>
                        </a:rPr>
                        <a:t>24</a:t>
                      </a:r>
                      <a:endParaRPr lang="tr-TR" sz="1400">
                        <a:latin typeface="Calibri"/>
                        <a:ea typeface="Times New Roman"/>
                        <a:cs typeface="Times New Roman"/>
                      </a:endParaRPr>
                    </a:p>
                  </a:txBody>
                  <a:tcPr marL="44450" marR="44450" marT="0" marB="0" anchor="ctr"/>
                </a:tc>
                <a:tc>
                  <a:txBody>
                    <a:bodyPr/>
                    <a:lstStyle/>
                    <a:p>
                      <a:pPr indent="8890" algn="ctr">
                        <a:spcAft>
                          <a:spcPts val="0"/>
                        </a:spcAft>
                      </a:pPr>
                      <a:r>
                        <a:rPr lang="tr-TR" sz="1400">
                          <a:solidFill>
                            <a:srgbClr val="000000"/>
                          </a:solidFill>
                          <a:latin typeface="Palatino Linotype"/>
                          <a:ea typeface="Times New Roman"/>
                          <a:cs typeface="Times New Roman"/>
                        </a:rPr>
                        <a:t>2,0</a:t>
                      </a:r>
                      <a:endParaRPr lang="tr-TR" sz="1400">
                        <a:latin typeface="Calibri"/>
                        <a:ea typeface="Times New Roman"/>
                        <a:cs typeface="Times New Roman"/>
                      </a:endParaRPr>
                    </a:p>
                  </a:txBody>
                  <a:tcPr marL="44450" marR="44450" marT="0" marB="0" anchor="ctr"/>
                </a:tc>
              </a:tr>
              <a:tr h="288000">
                <a:tc>
                  <a:txBody>
                    <a:bodyPr/>
                    <a:lstStyle/>
                    <a:p>
                      <a:pPr algn="ctr" fontAlgn="b"/>
                      <a:r>
                        <a:rPr lang="tr-TR" sz="1400" u="none" strike="noStrike" dirty="0">
                          <a:latin typeface="Palatino Linotype" pitchFamily="18" charset="0"/>
                        </a:rPr>
                        <a:t>18</a:t>
                      </a:r>
                      <a:endParaRPr lang="tr-TR" sz="1400" b="1" i="0" u="none" strike="noStrike" dirty="0">
                        <a:solidFill>
                          <a:srgbClr val="000000"/>
                        </a:solidFill>
                        <a:latin typeface="Palatino Linotype" pitchFamily="18" charset="0"/>
                      </a:endParaRPr>
                    </a:p>
                  </a:txBody>
                  <a:tcPr marL="0" marR="0" marT="0" marB="0" anchor="b">
                    <a:solidFill>
                      <a:schemeClr val="bg1"/>
                    </a:solidFill>
                  </a:tcPr>
                </a:tc>
                <a:tc>
                  <a:txBody>
                    <a:bodyPr/>
                    <a:lstStyle/>
                    <a:p>
                      <a:pPr>
                        <a:spcAft>
                          <a:spcPts val="0"/>
                        </a:spcAft>
                      </a:pPr>
                      <a:r>
                        <a:rPr lang="tr-TR" sz="1400" b="1" dirty="0" smtClean="0">
                          <a:solidFill>
                            <a:srgbClr val="000000"/>
                          </a:solidFill>
                          <a:latin typeface="Palatino Linotype"/>
                          <a:ea typeface="Times New Roman"/>
                          <a:cs typeface="Times New Roman"/>
                        </a:rPr>
                        <a:t>KAYSERİ</a:t>
                      </a:r>
                      <a:endParaRPr lang="tr-TR" sz="1400" dirty="0">
                        <a:latin typeface="Calibri"/>
                        <a:ea typeface="Times New Roman"/>
                        <a:cs typeface="Times New Roman"/>
                      </a:endParaRPr>
                    </a:p>
                  </a:txBody>
                  <a:tcPr marL="44450" marR="44450" marT="0" marB="0" anchor="b">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36</a:t>
                      </a:r>
                      <a:endParaRPr lang="tr-TR" sz="1400">
                        <a:latin typeface="Calibri"/>
                        <a:ea typeface="Times New Roman"/>
                        <a:cs typeface="Times New Roman"/>
                      </a:endParaRPr>
                    </a:p>
                  </a:txBody>
                  <a:tcPr marL="44450" marR="44450" marT="0" marB="0" anchor="ctr">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3,0</a:t>
                      </a:r>
                      <a:endParaRPr lang="tr-TR" sz="1400">
                        <a:latin typeface="Calibri"/>
                        <a:ea typeface="Times New Roman"/>
                        <a:cs typeface="Times New Roman"/>
                      </a:endParaRPr>
                    </a:p>
                  </a:txBody>
                  <a:tcPr marL="44450" marR="44450" marT="0" marB="0" anchor="ctr">
                    <a:solidFill>
                      <a:schemeClr val="bg1"/>
                    </a:solidFill>
                  </a:tcPr>
                </a:tc>
              </a:tr>
              <a:tr h="288000">
                <a:tc>
                  <a:txBody>
                    <a:bodyPr/>
                    <a:lstStyle/>
                    <a:p>
                      <a:pPr algn="ctr" fontAlgn="b"/>
                      <a:r>
                        <a:rPr lang="tr-TR" sz="1400" u="none" strike="noStrike" dirty="0">
                          <a:latin typeface="Palatino Linotype" pitchFamily="18" charset="0"/>
                        </a:rPr>
                        <a:t>19</a:t>
                      </a:r>
                      <a:endParaRPr lang="tr-TR" sz="1400" b="1" i="0" u="none" strike="noStrike" dirty="0">
                        <a:solidFill>
                          <a:srgbClr val="000000"/>
                        </a:solidFill>
                        <a:latin typeface="Palatino Linotype" pitchFamily="18" charset="0"/>
                      </a:endParaRPr>
                    </a:p>
                  </a:txBody>
                  <a:tcPr marL="0" marR="0" marT="0" marB="0" anchor="b"/>
                </a:tc>
                <a:tc>
                  <a:txBody>
                    <a:bodyPr/>
                    <a:lstStyle/>
                    <a:p>
                      <a:pPr>
                        <a:spcAft>
                          <a:spcPts val="0"/>
                        </a:spcAft>
                      </a:pPr>
                      <a:r>
                        <a:rPr lang="tr-TR" sz="1400" b="1" dirty="0" smtClean="0">
                          <a:solidFill>
                            <a:srgbClr val="000000"/>
                          </a:solidFill>
                          <a:latin typeface="Palatino Linotype"/>
                          <a:ea typeface="Times New Roman"/>
                          <a:cs typeface="Times New Roman"/>
                        </a:rPr>
                        <a:t>KOCAELİ</a:t>
                      </a:r>
                      <a:endParaRPr lang="tr-TR" sz="1400" dirty="0">
                        <a:latin typeface="Calibri"/>
                        <a:ea typeface="Times New Roman"/>
                        <a:cs typeface="Times New Roman"/>
                      </a:endParaRPr>
                    </a:p>
                  </a:txBody>
                  <a:tcPr marL="44450" marR="44450" marT="0" marB="0" anchor="b"/>
                </a:tc>
                <a:tc>
                  <a:txBody>
                    <a:bodyPr/>
                    <a:lstStyle/>
                    <a:p>
                      <a:pPr indent="8890" algn="ctr">
                        <a:spcAft>
                          <a:spcPts val="0"/>
                        </a:spcAft>
                      </a:pPr>
                      <a:r>
                        <a:rPr lang="tr-TR" sz="1400">
                          <a:solidFill>
                            <a:srgbClr val="000000"/>
                          </a:solidFill>
                          <a:latin typeface="Palatino Linotype"/>
                          <a:ea typeface="Times New Roman"/>
                          <a:cs typeface="Times New Roman"/>
                        </a:rPr>
                        <a:t>56</a:t>
                      </a:r>
                      <a:endParaRPr lang="tr-TR" sz="1400">
                        <a:latin typeface="Calibri"/>
                        <a:ea typeface="Times New Roman"/>
                        <a:cs typeface="Times New Roman"/>
                      </a:endParaRPr>
                    </a:p>
                  </a:txBody>
                  <a:tcPr marL="44450" marR="44450" marT="0" marB="0" anchor="ctr"/>
                </a:tc>
                <a:tc>
                  <a:txBody>
                    <a:bodyPr/>
                    <a:lstStyle/>
                    <a:p>
                      <a:pPr indent="8890" algn="ctr">
                        <a:spcAft>
                          <a:spcPts val="0"/>
                        </a:spcAft>
                      </a:pPr>
                      <a:r>
                        <a:rPr lang="tr-TR" sz="1400">
                          <a:solidFill>
                            <a:srgbClr val="000000"/>
                          </a:solidFill>
                          <a:latin typeface="Palatino Linotype"/>
                          <a:ea typeface="Times New Roman"/>
                          <a:cs typeface="Times New Roman"/>
                        </a:rPr>
                        <a:t>4,6</a:t>
                      </a:r>
                      <a:endParaRPr lang="tr-TR" sz="1400">
                        <a:latin typeface="Calibri"/>
                        <a:ea typeface="Times New Roman"/>
                        <a:cs typeface="Times New Roman"/>
                      </a:endParaRPr>
                    </a:p>
                  </a:txBody>
                  <a:tcPr marL="44450" marR="44450" marT="0" marB="0" anchor="ctr"/>
                </a:tc>
              </a:tr>
              <a:tr h="288000">
                <a:tc>
                  <a:txBody>
                    <a:bodyPr/>
                    <a:lstStyle/>
                    <a:p>
                      <a:pPr algn="ctr" fontAlgn="b"/>
                      <a:r>
                        <a:rPr lang="tr-TR" sz="1400" u="none" strike="noStrike" dirty="0">
                          <a:latin typeface="Palatino Linotype" pitchFamily="18" charset="0"/>
                        </a:rPr>
                        <a:t>20</a:t>
                      </a:r>
                      <a:endParaRPr lang="tr-TR" sz="1400" b="1" i="0" u="none" strike="noStrike" dirty="0">
                        <a:solidFill>
                          <a:srgbClr val="000000"/>
                        </a:solidFill>
                        <a:latin typeface="Palatino Linotype" pitchFamily="18" charset="0"/>
                      </a:endParaRPr>
                    </a:p>
                  </a:txBody>
                  <a:tcPr marL="0" marR="0" marT="0" marB="0" anchor="b">
                    <a:solidFill>
                      <a:schemeClr val="bg1"/>
                    </a:solidFill>
                  </a:tcPr>
                </a:tc>
                <a:tc>
                  <a:txBody>
                    <a:bodyPr/>
                    <a:lstStyle/>
                    <a:p>
                      <a:pPr>
                        <a:spcAft>
                          <a:spcPts val="0"/>
                        </a:spcAft>
                      </a:pPr>
                      <a:r>
                        <a:rPr lang="tr-TR" sz="1400" b="1" dirty="0" smtClean="0">
                          <a:solidFill>
                            <a:srgbClr val="000000"/>
                          </a:solidFill>
                          <a:latin typeface="Palatino Linotype"/>
                          <a:ea typeface="Times New Roman"/>
                          <a:cs typeface="Times New Roman"/>
                        </a:rPr>
                        <a:t>KONYA</a:t>
                      </a:r>
                      <a:endParaRPr lang="tr-TR" sz="1400" dirty="0">
                        <a:latin typeface="Calibri"/>
                        <a:ea typeface="Times New Roman"/>
                        <a:cs typeface="Times New Roman"/>
                      </a:endParaRPr>
                    </a:p>
                  </a:txBody>
                  <a:tcPr marL="44450" marR="44450" marT="0" marB="0" anchor="b">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35</a:t>
                      </a:r>
                      <a:endParaRPr lang="tr-TR" sz="1400">
                        <a:latin typeface="Calibri"/>
                        <a:ea typeface="Times New Roman"/>
                        <a:cs typeface="Times New Roman"/>
                      </a:endParaRPr>
                    </a:p>
                  </a:txBody>
                  <a:tcPr marL="44450" marR="44450" marT="0" marB="0" anchor="ctr">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2,9</a:t>
                      </a:r>
                      <a:endParaRPr lang="tr-TR" sz="1400">
                        <a:latin typeface="Calibri"/>
                        <a:ea typeface="Times New Roman"/>
                        <a:cs typeface="Times New Roman"/>
                      </a:endParaRPr>
                    </a:p>
                  </a:txBody>
                  <a:tcPr marL="44450" marR="44450" marT="0" marB="0" anchor="ctr">
                    <a:solidFill>
                      <a:schemeClr val="bg1"/>
                    </a:solidFill>
                  </a:tcPr>
                </a:tc>
              </a:tr>
              <a:tr h="288000">
                <a:tc>
                  <a:txBody>
                    <a:bodyPr/>
                    <a:lstStyle/>
                    <a:p>
                      <a:pPr algn="ctr" fontAlgn="b"/>
                      <a:r>
                        <a:rPr lang="tr-TR" sz="1400" u="none" strike="noStrike" dirty="0">
                          <a:latin typeface="Palatino Linotype" pitchFamily="18" charset="0"/>
                        </a:rPr>
                        <a:t>21</a:t>
                      </a:r>
                      <a:endParaRPr lang="tr-TR" sz="1400" b="1" i="0" u="none" strike="noStrike" dirty="0">
                        <a:solidFill>
                          <a:srgbClr val="000000"/>
                        </a:solidFill>
                        <a:latin typeface="Palatino Linotype" pitchFamily="18" charset="0"/>
                      </a:endParaRPr>
                    </a:p>
                  </a:txBody>
                  <a:tcPr marL="0" marR="0" marT="0" marB="0" anchor="b"/>
                </a:tc>
                <a:tc>
                  <a:txBody>
                    <a:bodyPr/>
                    <a:lstStyle/>
                    <a:p>
                      <a:pPr>
                        <a:spcAft>
                          <a:spcPts val="0"/>
                        </a:spcAft>
                      </a:pPr>
                      <a:r>
                        <a:rPr lang="tr-TR" sz="1400" b="1" dirty="0" smtClean="0">
                          <a:solidFill>
                            <a:srgbClr val="000000"/>
                          </a:solidFill>
                          <a:latin typeface="Palatino Linotype"/>
                          <a:ea typeface="Times New Roman"/>
                          <a:cs typeface="Times New Roman"/>
                        </a:rPr>
                        <a:t>MALATYA</a:t>
                      </a:r>
                      <a:endParaRPr lang="tr-TR" sz="1400" dirty="0">
                        <a:latin typeface="Calibri"/>
                        <a:ea typeface="Times New Roman"/>
                        <a:cs typeface="Times New Roman"/>
                      </a:endParaRPr>
                    </a:p>
                  </a:txBody>
                  <a:tcPr marL="44450" marR="44450" marT="0" marB="0" anchor="b"/>
                </a:tc>
                <a:tc>
                  <a:txBody>
                    <a:bodyPr/>
                    <a:lstStyle/>
                    <a:p>
                      <a:pPr indent="8890" algn="ctr">
                        <a:spcAft>
                          <a:spcPts val="0"/>
                        </a:spcAft>
                      </a:pPr>
                      <a:r>
                        <a:rPr lang="tr-TR" sz="1400">
                          <a:solidFill>
                            <a:srgbClr val="000000"/>
                          </a:solidFill>
                          <a:latin typeface="Palatino Linotype"/>
                          <a:ea typeface="Times New Roman"/>
                          <a:cs typeface="Times New Roman"/>
                        </a:rPr>
                        <a:t>26</a:t>
                      </a:r>
                      <a:endParaRPr lang="tr-TR" sz="1400">
                        <a:latin typeface="Calibri"/>
                        <a:ea typeface="Times New Roman"/>
                        <a:cs typeface="Times New Roman"/>
                      </a:endParaRPr>
                    </a:p>
                  </a:txBody>
                  <a:tcPr marL="44450" marR="44450" marT="0" marB="0" anchor="ctr"/>
                </a:tc>
                <a:tc>
                  <a:txBody>
                    <a:bodyPr/>
                    <a:lstStyle/>
                    <a:p>
                      <a:pPr indent="8890" algn="ctr">
                        <a:spcAft>
                          <a:spcPts val="0"/>
                        </a:spcAft>
                      </a:pPr>
                      <a:r>
                        <a:rPr lang="tr-TR" sz="1400">
                          <a:solidFill>
                            <a:srgbClr val="000000"/>
                          </a:solidFill>
                          <a:latin typeface="Palatino Linotype"/>
                          <a:ea typeface="Times New Roman"/>
                          <a:cs typeface="Times New Roman"/>
                        </a:rPr>
                        <a:t>2,1</a:t>
                      </a:r>
                      <a:endParaRPr lang="tr-TR" sz="1400">
                        <a:latin typeface="Calibri"/>
                        <a:ea typeface="Times New Roman"/>
                        <a:cs typeface="Times New Roman"/>
                      </a:endParaRPr>
                    </a:p>
                  </a:txBody>
                  <a:tcPr marL="44450" marR="44450" marT="0" marB="0" anchor="ctr"/>
                </a:tc>
              </a:tr>
              <a:tr h="288000">
                <a:tc>
                  <a:txBody>
                    <a:bodyPr/>
                    <a:lstStyle/>
                    <a:p>
                      <a:pPr algn="ctr" fontAlgn="b"/>
                      <a:r>
                        <a:rPr lang="tr-TR" sz="1400" u="none" strike="noStrike" dirty="0">
                          <a:latin typeface="Palatino Linotype" pitchFamily="18" charset="0"/>
                        </a:rPr>
                        <a:t>22</a:t>
                      </a:r>
                      <a:endParaRPr lang="tr-TR" sz="1400" b="1" i="0" u="none" strike="noStrike" dirty="0">
                        <a:solidFill>
                          <a:srgbClr val="000000"/>
                        </a:solidFill>
                        <a:latin typeface="Palatino Linotype" pitchFamily="18" charset="0"/>
                      </a:endParaRPr>
                    </a:p>
                  </a:txBody>
                  <a:tcPr marL="0" marR="0" marT="0" marB="0" anchor="b">
                    <a:solidFill>
                      <a:schemeClr val="bg1"/>
                    </a:solidFill>
                  </a:tcPr>
                </a:tc>
                <a:tc>
                  <a:txBody>
                    <a:bodyPr/>
                    <a:lstStyle/>
                    <a:p>
                      <a:pPr>
                        <a:spcAft>
                          <a:spcPts val="0"/>
                        </a:spcAft>
                      </a:pPr>
                      <a:r>
                        <a:rPr lang="tr-TR" sz="1400" b="1" dirty="0" smtClean="0">
                          <a:solidFill>
                            <a:srgbClr val="000000"/>
                          </a:solidFill>
                          <a:latin typeface="Palatino Linotype"/>
                          <a:ea typeface="Times New Roman"/>
                          <a:cs typeface="Times New Roman"/>
                        </a:rPr>
                        <a:t>MANİSA</a:t>
                      </a:r>
                      <a:endParaRPr lang="tr-TR" sz="1400" dirty="0">
                        <a:latin typeface="Calibri"/>
                        <a:ea typeface="Times New Roman"/>
                        <a:cs typeface="Times New Roman"/>
                      </a:endParaRPr>
                    </a:p>
                  </a:txBody>
                  <a:tcPr marL="44450" marR="44450" marT="0" marB="0" anchor="b">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47</a:t>
                      </a:r>
                      <a:endParaRPr lang="tr-TR" sz="1400">
                        <a:latin typeface="Calibri"/>
                        <a:ea typeface="Times New Roman"/>
                        <a:cs typeface="Times New Roman"/>
                      </a:endParaRPr>
                    </a:p>
                  </a:txBody>
                  <a:tcPr marL="44450" marR="44450" marT="0" marB="0" anchor="ctr">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3,9</a:t>
                      </a:r>
                      <a:endParaRPr lang="tr-TR" sz="1400">
                        <a:latin typeface="Calibri"/>
                        <a:ea typeface="Times New Roman"/>
                        <a:cs typeface="Times New Roman"/>
                      </a:endParaRPr>
                    </a:p>
                  </a:txBody>
                  <a:tcPr marL="44450" marR="44450" marT="0" marB="0" anchor="ctr">
                    <a:solidFill>
                      <a:schemeClr val="bg1"/>
                    </a:solidFill>
                  </a:tcPr>
                </a:tc>
              </a:tr>
              <a:tr h="288000">
                <a:tc>
                  <a:txBody>
                    <a:bodyPr/>
                    <a:lstStyle/>
                    <a:p>
                      <a:pPr algn="ctr" fontAlgn="b"/>
                      <a:r>
                        <a:rPr lang="tr-TR" sz="1400" u="none" strike="noStrike" dirty="0">
                          <a:latin typeface="Palatino Linotype" pitchFamily="18" charset="0"/>
                        </a:rPr>
                        <a:t>23</a:t>
                      </a:r>
                      <a:endParaRPr lang="tr-TR" sz="1400" b="1" i="0" u="none" strike="noStrike" dirty="0">
                        <a:solidFill>
                          <a:srgbClr val="000000"/>
                        </a:solidFill>
                        <a:latin typeface="Palatino Linotype" pitchFamily="18" charset="0"/>
                      </a:endParaRPr>
                    </a:p>
                  </a:txBody>
                  <a:tcPr marL="0" marR="0" marT="0" marB="0" anchor="b"/>
                </a:tc>
                <a:tc>
                  <a:txBody>
                    <a:bodyPr/>
                    <a:lstStyle/>
                    <a:p>
                      <a:pPr>
                        <a:spcAft>
                          <a:spcPts val="0"/>
                        </a:spcAft>
                      </a:pPr>
                      <a:r>
                        <a:rPr lang="tr-TR" sz="1400" b="1" dirty="0" smtClean="0">
                          <a:solidFill>
                            <a:srgbClr val="000000"/>
                          </a:solidFill>
                          <a:latin typeface="Palatino Linotype"/>
                          <a:ea typeface="Times New Roman"/>
                          <a:cs typeface="Times New Roman"/>
                        </a:rPr>
                        <a:t>MARDİN</a:t>
                      </a:r>
                      <a:endParaRPr lang="tr-TR" sz="1400" dirty="0">
                        <a:latin typeface="Calibri"/>
                        <a:ea typeface="Times New Roman"/>
                        <a:cs typeface="Times New Roman"/>
                      </a:endParaRPr>
                    </a:p>
                  </a:txBody>
                  <a:tcPr marL="44450" marR="44450" marT="0" marB="0" anchor="b"/>
                </a:tc>
                <a:tc>
                  <a:txBody>
                    <a:bodyPr/>
                    <a:lstStyle/>
                    <a:p>
                      <a:pPr indent="8890" algn="ctr">
                        <a:spcAft>
                          <a:spcPts val="0"/>
                        </a:spcAft>
                      </a:pPr>
                      <a:r>
                        <a:rPr lang="tr-TR" sz="1400">
                          <a:solidFill>
                            <a:srgbClr val="000000"/>
                          </a:solidFill>
                          <a:latin typeface="Palatino Linotype"/>
                          <a:ea typeface="Times New Roman"/>
                          <a:cs typeface="Times New Roman"/>
                        </a:rPr>
                        <a:t>25</a:t>
                      </a:r>
                      <a:endParaRPr lang="tr-TR" sz="1400">
                        <a:latin typeface="Calibri"/>
                        <a:ea typeface="Times New Roman"/>
                        <a:cs typeface="Times New Roman"/>
                      </a:endParaRPr>
                    </a:p>
                  </a:txBody>
                  <a:tcPr marL="44450" marR="44450" marT="0" marB="0" anchor="ctr"/>
                </a:tc>
                <a:tc>
                  <a:txBody>
                    <a:bodyPr/>
                    <a:lstStyle/>
                    <a:p>
                      <a:pPr indent="8890" algn="ctr">
                        <a:spcAft>
                          <a:spcPts val="0"/>
                        </a:spcAft>
                      </a:pPr>
                      <a:r>
                        <a:rPr lang="tr-TR" sz="1400">
                          <a:solidFill>
                            <a:srgbClr val="000000"/>
                          </a:solidFill>
                          <a:latin typeface="Palatino Linotype"/>
                          <a:ea typeface="Times New Roman"/>
                          <a:cs typeface="Times New Roman"/>
                        </a:rPr>
                        <a:t>2,1</a:t>
                      </a:r>
                      <a:endParaRPr lang="tr-TR" sz="1400">
                        <a:latin typeface="Calibri"/>
                        <a:ea typeface="Times New Roman"/>
                        <a:cs typeface="Times New Roman"/>
                      </a:endParaRPr>
                    </a:p>
                  </a:txBody>
                  <a:tcPr marL="44450" marR="44450" marT="0" marB="0" anchor="ctr"/>
                </a:tc>
              </a:tr>
              <a:tr h="288000">
                <a:tc>
                  <a:txBody>
                    <a:bodyPr/>
                    <a:lstStyle/>
                    <a:p>
                      <a:pPr algn="ctr" fontAlgn="b"/>
                      <a:r>
                        <a:rPr lang="tr-TR" sz="1400" u="none" strike="noStrike" dirty="0">
                          <a:latin typeface="Palatino Linotype" pitchFamily="18" charset="0"/>
                        </a:rPr>
                        <a:t>24</a:t>
                      </a:r>
                      <a:endParaRPr lang="tr-TR" sz="1400" b="1" i="0" u="none" strike="noStrike" dirty="0">
                        <a:solidFill>
                          <a:srgbClr val="000000"/>
                        </a:solidFill>
                        <a:latin typeface="Palatino Linotype" pitchFamily="18" charset="0"/>
                      </a:endParaRPr>
                    </a:p>
                  </a:txBody>
                  <a:tcPr marL="0" marR="0" marT="0" marB="0" anchor="b">
                    <a:solidFill>
                      <a:schemeClr val="bg1"/>
                    </a:solidFill>
                  </a:tcPr>
                </a:tc>
                <a:tc>
                  <a:txBody>
                    <a:bodyPr/>
                    <a:lstStyle/>
                    <a:p>
                      <a:pPr>
                        <a:spcAft>
                          <a:spcPts val="0"/>
                        </a:spcAft>
                      </a:pPr>
                      <a:r>
                        <a:rPr lang="tr-TR" sz="1400" b="1" dirty="0" smtClean="0">
                          <a:solidFill>
                            <a:srgbClr val="000000"/>
                          </a:solidFill>
                          <a:latin typeface="Palatino Linotype"/>
                          <a:ea typeface="Times New Roman"/>
                          <a:cs typeface="Times New Roman"/>
                        </a:rPr>
                        <a:t>MUĞLA</a:t>
                      </a:r>
                      <a:endParaRPr lang="tr-TR" sz="1400" dirty="0">
                        <a:latin typeface="Calibri"/>
                        <a:ea typeface="Times New Roman"/>
                        <a:cs typeface="Times New Roman"/>
                      </a:endParaRPr>
                    </a:p>
                  </a:txBody>
                  <a:tcPr marL="44450" marR="44450" marT="0" marB="0" anchor="b">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18</a:t>
                      </a:r>
                      <a:endParaRPr lang="tr-TR" sz="1400">
                        <a:latin typeface="Calibri"/>
                        <a:ea typeface="Times New Roman"/>
                        <a:cs typeface="Times New Roman"/>
                      </a:endParaRPr>
                    </a:p>
                  </a:txBody>
                  <a:tcPr marL="44450" marR="44450" marT="0" marB="0" anchor="ctr">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1,5</a:t>
                      </a:r>
                      <a:endParaRPr lang="tr-TR" sz="1400">
                        <a:latin typeface="Calibri"/>
                        <a:ea typeface="Times New Roman"/>
                        <a:cs typeface="Times New Roman"/>
                      </a:endParaRPr>
                    </a:p>
                  </a:txBody>
                  <a:tcPr marL="44450" marR="44450" marT="0" marB="0" anchor="ctr">
                    <a:solidFill>
                      <a:schemeClr val="bg1"/>
                    </a:solidFill>
                  </a:tcPr>
                </a:tc>
              </a:tr>
              <a:tr h="288000">
                <a:tc>
                  <a:txBody>
                    <a:bodyPr/>
                    <a:lstStyle/>
                    <a:p>
                      <a:pPr algn="ctr" fontAlgn="b"/>
                      <a:r>
                        <a:rPr lang="tr-TR" sz="1400" u="none" strike="noStrike" dirty="0">
                          <a:latin typeface="Palatino Linotype" pitchFamily="18" charset="0"/>
                        </a:rPr>
                        <a:t>25</a:t>
                      </a:r>
                      <a:endParaRPr lang="tr-TR" sz="1400" b="1" i="0" u="none" strike="noStrike" dirty="0">
                        <a:solidFill>
                          <a:srgbClr val="000000"/>
                        </a:solidFill>
                        <a:latin typeface="Palatino Linotype" pitchFamily="18" charset="0"/>
                      </a:endParaRPr>
                    </a:p>
                  </a:txBody>
                  <a:tcPr marL="0" marR="0" marT="0" marB="0" anchor="b"/>
                </a:tc>
                <a:tc>
                  <a:txBody>
                    <a:bodyPr/>
                    <a:lstStyle/>
                    <a:p>
                      <a:pPr>
                        <a:spcAft>
                          <a:spcPts val="0"/>
                        </a:spcAft>
                      </a:pPr>
                      <a:r>
                        <a:rPr lang="tr-TR" sz="1400" b="1" dirty="0" smtClean="0">
                          <a:solidFill>
                            <a:srgbClr val="000000"/>
                          </a:solidFill>
                          <a:latin typeface="Palatino Linotype"/>
                          <a:ea typeface="Times New Roman"/>
                          <a:cs typeface="Times New Roman"/>
                        </a:rPr>
                        <a:t>SAMSUN</a:t>
                      </a:r>
                      <a:endParaRPr lang="tr-TR" sz="1400" dirty="0">
                        <a:latin typeface="Calibri"/>
                        <a:ea typeface="Times New Roman"/>
                        <a:cs typeface="Times New Roman"/>
                      </a:endParaRPr>
                    </a:p>
                  </a:txBody>
                  <a:tcPr marL="44450" marR="44450" marT="0" marB="0" anchor="b"/>
                </a:tc>
                <a:tc>
                  <a:txBody>
                    <a:bodyPr/>
                    <a:lstStyle/>
                    <a:p>
                      <a:pPr indent="8890" algn="ctr">
                        <a:spcAft>
                          <a:spcPts val="0"/>
                        </a:spcAft>
                      </a:pPr>
                      <a:r>
                        <a:rPr lang="tr-TR" sz="1400">
                          <a:solidFill>
                            <a:srgbClr val="000000"/>
                          </a:solidFill>
                          <a:latin typeface="Palatino Linotype"/>
                          <a:ea typeface="Times New Roman"/>
                          <a:cs typeface="Times New Roman"/>
                        </a:rPr>
                        <a:t>31</a:t>
                      </a:r>
                      <a:endParaRPr lang="tr-TR" sz="1400">
                        <a:latin typeface="Calibri"/>
                        <a:ea typeface="Times New Roman"/>
                        <a:cs typeface="Times New Roman"/>
                      </a:endParaRPr>
                    </a:p>
                  </a:txBody>
                  <a:tcPr marL="44450" marR="44450" marT="0" marB="0" anchor="ctr"/>
                </a:tc>
                <a:tc>
                  <a:txBody>
                    <a:bodyPr/>
                    <a:lstStyle/>
                    <a:p>
                      <a:pPr indent="8890" algn="ctr">
                        <a:spcAft>
                          <a:spcPts val="0"/>
                        </a:spcAft>
                      </a:pPr>
                      <a:r>
                        <a:rPr lang="tr-TR" sz="1400">
                          <a:solidFill>
                            <a:srgbClr val="000000"/>
                          </a:solidFill>
                          <a:latin typeface="Palatino Linotype"/>
                          <a:ea typeface="Times New Roman"/>
                          <a:cs typeface="Times New Roman"/>
                        </a:rPr>
                        <a:t>2,6</a:t>
                      </a:r>
                      <a:endParaRPr lang="tr-TR" sz="1400">
                        <a:latin typeface="Calibri"/>
                        <a:ea typeface="Times New Roman"/>
                        <a:cs typeface="Times New Roman"/>
                      </a:endParaRPr>
                    </a:p>
                  </a:txBody>
                  <a:tcPr marL="44450" marR="44450" marT="0" marB="0" anchor="ctr"/>
                </a:tc>
              </a:tr>
              <a:tr h="288000">
                <a:tc>
                  <a:txBody>
                    <a:bodyPr/>
                    <a:lstStyle/>
                    <a:p>
                      <a:pPr algn="ctr" fontAlgn="b"/>
                      <a:r>
                        <a:rPr lang="tr-TR" sz="1400" u="none" strike="noStrike" dirty="0">
                          <a:latin typeface="Palatino Linotype" pitchFamily="18" charset="0"/>
                        </a:rPr>
                        <a:t>26</a:t>
                      </a:r>
                      <a:endParaRPr lang="tr-TR" sz="1400" b="1" i="0" u="none" strike="noStrike" dirty="0">
                        <a:solidFill>
                          <a:srgbClr val="000000"/>
                        </a:solidFill>
                        <a:latin typeface="Palatino Linotype" pitchFamily="18" charset="0"/>
                      </a:endParaRPr>
                    </a:p>
                  </a:txBody>
                  <a:tcPr marL="0" marR="0" marT="0" marB="0" anchor="b">
                    <a:solidFill>
                      <a:schemeClr val="bg1"/>
                    </a:solidFill>
                  </a:tcPr>
                </a:tc>
                <a:tc>
                  <a:txBody>
                    <a:bodyPr/>
                    <a:lstStyle/>
                    <a:p>
                      <a:pPr>
                        <a:spcAft>
                          <a:spcPts val="0"/>
                        </a:spcAft>
                      </a:pPr>
                      <a:r>
                        <a:rPr lang="tr-TR" sz="1400" b="1" dirty="0" smtClean="0">
                          <a:solidFill>
                            <a:srgbClr val="000000"/>
                          </a:solidFill>
                          <a:latin typeface="Palatino Linotype"/>
                          <a:ea typeface="Times New Roman"/>
                          <a:cs typeface="Times New Roman"/>
                        </a:rPr>
                        <a:t>TEKİRDAĞ</a:t>
                      </a:r>
                      <a:endParaRPr lang="tr-TR" sz="1400" dirty="0">
                        <a:latin typeface="Calibri"/>
                        <a:ea typeface="Times New Roman"/>
                        <a:cs typeface="Times New Roman"/>
                      </a:endParaRPr>
                    </a:p>
                  </a:txBody>
                  <a:tcPr marL="44450" marR="44450" marT="0" marB="0" anchor="b">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25</a:t>
                      </a:r>
                      <a:endParaRPr lang="tr-TR" sz="1400">
                        <a:latin typeface="Calibri"/>
                        <a:ea typeface="Times New Roman"/>
                        <a:cs typeface="Times New Roman"/>
                      </a:endParaRPr>
                    </a:p>
                  </a:txBody>
                  <a:tcPr marL="44450" marR="44450" marT="0" marB="0" anchor="ctr">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2,1</a:t>
                      </a:r>
                      <a:endParaRPr lang="tr-TR" sz="1400">
                        <a:latin typeface="Calibri"/>
                        <a:ea typeface="Times New Roman"/>
                        <a:cs typeface="Times New Roman"/>
                      </a:endParaRPr>
                    </a:p>
                  </a:txBody>
                  <a:tcPr marL="44450" marR="44450" marT="0" marB="0" anchor="ctr">
                    <a:solidFill>
                      <a:schemeClr val="bg1"/>
                    </a:solidFill>
                  </a:tcPr>
                </a:tc>
              </a:tr>
              <a:tr h="288000">
                <a:tc>
                  <a:txBody>
                    <a:bodyPr/>
                    <a:lstStyle/>
                    <a:p>
                      <a:pPr algn="ctr" fontAlgn="b"/>
                      <a:r>
                        <a:rPr lang="tr-TR" sz="1400" u="none" strike="noStrike" dirty="0">
                          <a:latin typeface="Palatino Linotype" pitchFamily="18" charset="0"/>
                        </a:rPr>
                        <a:t>27</a:t>
                      </a:r>
                      <a:endParaRPr lang="tr-TR" sz="1400" b="1" i="0" u="none" strike="noStrike" dirty="0">
                        <a:solidFill>
                          <a:srgbClr val="000000"/>
                        </a:solidFill>
                        <a:latin typeface="Palatino Linotype" pitchFamily="18" charset="0"/>
                      </a:endParaRPr>
                    </a:p>
                  </a:txBody>
                  <a:tcPr marL="0" marR="0" marT="0" marB="0" anchor="b"/>
                </a:tc>
                <a:tc>
                  <a:txBody>
                    <a:bodyPr/>
                    <a:lstStyle/>
                    <a:p>
                      <a:pPr>
                        <a:spcAft>
                          <a:spcPts val="0"/>
                        </a:spcAft>
                      </a:pPr>
                      <a:r>
                        <a:rPr lang="tr-TR" sz="1400" b="1" dirty="0" smtClean="0">
                          <a:solidFill>
                            <a:srgbClr val="000000"/>
                          </a:solidFill>
                          <a:latin typeface="Palatino Linotype"/>
                          <a:ea typeface="Times New Roman"/>
                          <a:cs typeface="Times New Roman"/>
                        </a:rPr>
                        <a:t>TRABZON</a:t>
                      </a:r>
                      <a:endParaRPr lang="tr-TR" sz="1400" dirty="0">
                        <a:latin typeface="Calibri"/>
                        <a:ea typeface="Times New Roman"/>
                        <a:cs typeface="Times New Roman"/>
                      </a:endParaRPr>
                    </a:p>
                  </a:txBody>
                  <a:tcPr marL="44450" marR="44450" marT="0" marB="0" anchor="b"/>
                </a:tc>
                <a:tc>
                  <a:txBody>
                    <a:bodyPr/>
                    <a:lstStyle/>
                    <a:p>
                      <a:pPr indent="8890" algn="ctr">
                        <a:spcAft>
                          <a:spcPts val="0"/>
                        </a:spcAft>
                      </a:pPr>
                      <a:r>
                        <a:rPr lang="tr-TR" sz="1400">
                          <a:solidFill>
                            <a:srgbClr val="000000"/>
                          </a:solidFill>
                          <a:latin typeface="Palatino Linotype"/>
                          <a:ea typeface="Times New Roman"/>
                          <a:cs typeface="Times New Roman"/>
                        </a:rPr>
                        <a:t>30</a:t>
                      </a:r>
                      <a:endParaRPr lang="tr-TR" sz="1400">
                        <a:latin typeface="Calibri"/>
                        <a:ea typeface="Times New Roman"/>
                        <a:cs typeface="Times New Roman"/>
                      </a:endParaRPr>
                    </a:p>
                  </a:txBody>
                  <a:tcPr marL="44450" marR="44450" marT="0" marB="0" anchor="ctr"/>
                </a:tc>
                <a:tc>
                  <a:txBody>
                    <a:bodyPr/>
                    <a:lstStyle/>
                    <a:p>
                      <a:pPr indent="8890" algn="ctr">
                        <a:spcAft>
                          <a:spcPts val="0"/>
                        </a:spcAft>
                      </a:pPr>
                      <a:r>
                        <a:rPr lang="tr-TR" sz="1400">
                          <a:solidFill>
                            <a:srgbClr val="000000"/>
                          </a:solidFill>
                          <a:latin typeface="Palatino Linotype"/>
                          <a:ea typeface="Times New Roman"/>
                          <a:cs typeface="Times New Roman"/>
                        </a:rPr>
                        <a:t>2,5</a:t>
                      </a:r>
                      <a:endParaRPr lang="tr-TR" sz="1400">
                        <a:latin typeface="Calibri"/>
                        <a:ea typeface="Times New Roman"/>
                        <a:cs typeface="Times New Roman"/>
                      </a:endParaRPr>
                    </a:p>
                  </a:txBody>
                  <a:tcPr marL="44450" marR="44450" marT="0" marB="0" anchor="ctr"/>
                </a:tc>
              </a:tr>
              <a:tr h="288000">
                <a:tc>
                  <a:txBody>
                    <a:bodyPr/>
                    <a:lstStyle/>
                    <a:p>
                      <a:pPr algn="ctr" fontAlgn="b"/>
                      <a:r>
                        <a:rPr kumimoji="0" lang="tr-TR" sz="1400" u="none" strike="noStrike" kern="1200" dirty="0">
                          <a:solidFill>
                            <a:schemeClr val="dk1"/>
                          </a:solidFill>
                          <a:latin typeface="Palatino Linotype" pitchFamily="18" charset="0"/>
                          <a:ea typeface="+mn-ea"/>
                          <a:cs typeface="+mn-cs"/>
                        </a:rPr>
                        <a:t> </a:t>
                      </a:r>
                      <a:r>
                        <a:rPr kumimoji="0" lang="tr-TR" sz="1400" u="none" strike="noStrike" kern="1200" dirty="0" smtClean="0">
                          <a:solidFill>
                            <a:schemeClr val="dk1"/>
                          </a:solidFill>
                          <a:latin typeface="Palatino Linotype" pitchFamily="18" charset="0"/>
                          <a:ea typeface="+mn-ea"/>
                          <a:cs typeface="+mn-cs"/>
                        </a:rPr>
                        <a:t>28</a:t>
                      </a:r>
                      <a:endParaRPr kumimoji="0" lang="tr-TR" sz="1400" u="none" strike="noStrike" kern="1200" dirty="0">
                        <a:solidFill>
                          <a:schemeClr val="dk1"/>
                        </a:solidFill>
                        <a:latin typeface="Palatino Linotype" pitchFamily="18" charset="0"/>
                        <a:ea typeface="+mn-ea"/>
                        <a:cs typeface="+mn-cs"/>
                      </a:endParaRPr>
                    </a:p>
                  </a:txBody>
                  <a:tcPr marL="0" marR="0" marT="0" marB="0" anchor="b">
                    <a:solidFill>
                      <a:schemeClr val="bg1"/>
                    </a:solidFill>
                  </a:tcPr>
                </a:tc>
                <a:tc>
                  <a:txBody>
                    <a:bodyPr/>
                    <a:lstStyle/>
                    <a:p>
                      <a:pPr>
                        <a:spcAft>
                          <a:spcPts val="0"/>
                        </a:spcAft>
                      </a:pPr>
                      <a:r>
                        <a:rPr lang="tr-TR" sz="1400" b="1" dirty="0" smtClean="0">
                          <a:solidFill>
                            <a:srgbClr val="000000"/>
                          </a:solidFill>
                          <a:latin typeface="Palatino Linotype"/>
                          <a:ea typeface="Times New Roman"/>
                          <a:cs typeface="Times New Roman"/>
                        </a:rPr>
                        <a:t>VAN</a:t>
                      </a:r>
                      <a:endParaRPr lang="tr-TR" sz="1400" dirty="0">
                        <a:latin typeface="Calibri"/>
                        <a:ea typeface="Times New Roman"/>
                        <a:cs typeface="Times New Roman"/>
                      </a:endParaRPr>
                    </a:p>
                  </a:txBody>
                  <a:tcPr marL="44450" marR="44450" marT="0" marB="0" anchor="b">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24</a:t>
                      </a:r>
                      <a:endParaRPr lang="tr-TR" sz="1400">
                        <a:latin typeface="Calibri"/>
                        <a:ea typeface="Times New Roman"/>
                        <a:cs typeface="Times New Roman"/>
                      </a:endParaRPr>
                    </a:p>
                  </a:txBody>
                  <a:tcPr marL="44450" marR="44450" marT="0" marB="0" anchor="ctr">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2,0</a:t>
                      </a:r>
                      <a:endParaRPr lang="tr-TR" sz="1400">
                        <a:latin typeface="Calibri"/>
                        <a:ea typeface="Times New Roman"/>
                        <a:cs typeface="Times New Roman"/>
                      </a:endParaRPr>
                    </a:p>
                  </a:txBody>
                  <a:tcPr marL="44450" marR="44450" marT="0" marB="0" anchor="ctr">
                    <a:solidFill>
                      <a:schemeClr val="bg1"/>
                    </a:solidFill>
                  </a:tcPr>
                </a:tc>
              </a:tr>
              <a:tr h="288000">
                <a:tc>
                  <a:txBody>
                    <a:bodyPr/>
                    <a:lstStyle/>
                    <a:p>
                      <a:pPr algn="ctr" fontAlgn="b"/>
                      <a:r>
                        <a:rPr kumimoji="0" lang="tr-TR" sz="1400" u="none" strike="noStrike" kern="1200" dirty="0" smtClean="0">
                          <a:solidFill>
                            <a:schemeClr val="dk1"/>
                          </a:solidFill>
                          <a:latin typeface="Palatino Linotype" pitchFamily="18" charset="0"/>
                          <a:ea typeface="+mn-ea"/>
                          <a:cs typeface="+mn-cs"/>
                        </a:rPr>
                        <a:t>29</a:t>
                      </a:r>
                      <a:endParaRPr kumimoji="0" lang="tr-TR" sz="1400" u="none" strike="noStrike" kern="1200" dirty="0">
                        <a:solidFill>
                          <a:schemeClr val="dk1"/>
                        </a:solidFill>
                        <a:latin typeface="Palatino Linotype" pitchFamily="18" charset="0"/>
                        <a:ea typeface="+mn-ea"/>
                        <a:cs typeface="+mn-cs"/>
                      </a:endParaRPr>
                    </a:p>
                  </a:txBody>
                  <a:tcPr marL="0" marR="0" marT="0" marB="0" anchor="b"/>
                </a:tc>
                <a:tc>
                  <a:txBody>
                    <a:bodyPr/>
                    <a:lstStyle/>
                    <a:p>
                      <a:pPr>
                        <a:spcAft>
                          <a:spcPts val="0"/>
                        </a:spcAft>
                      </a:pPr>
                      <a:r>
                        <a:rPr lang="tr-TR" sz="1400" b="1" dirty="0" smtClean="0">
                          <a:solidFill>
                            <a:srgbClr val="000000"/>
                          </a:solidFill>
                          <a:latin typeface="Palatino Linotype"/>
                          <a:ea typeface="Times New Roman"/>
                          <a:cs typeface="Times New Roman"/>
                        </a:rPr>
                        <a:t>ZONGULDAK</a:t>
                      </a:r>
                      <a:endParaRPr lang="tr-TR" sz="1400" dirty="0">
                        <a:latin typeface="Calibri"/>
                        <a:ea typeface="Times New Roman"/>
                        <a:cs typeface="Times New Roman"/>
                      </a:endParaRPr>
                    </a:p>
                  </a:txBody>
                  <a:tcPr marL="44450" marR="44450" marT="0" marB="0" anchor="b"/>
                </a:tc>
                <a:tc>
                  <a:txBody>
                    <a:bodyPr/>
                    <a:lstStyle/>
                    <a:p>
                      <a:pPr indent="8890" algn="ctr">
                        <a:spcAft>
                          <a:spcPts val="0"/>
                        </a:spcAft>
                      </a:pPr>
                      <a:r>
                        <a:rPr lang="tr-TR" sz="1400">
                          <a:solidFill>
                            <a:srgbClr val="000000"/>
                          </a:solidFill>
                          <a:latin typeface="Palatino Linotype"/>
                          <a:ea typeface="Times New Roman"/>
                          <a:cs typeface="Times New Roman"/>
                        </a:rPr>
                        <a:t>16</a:t>
                      </a:r>
                      <a:endParaRPr lang="tr-TR" sz="1400">
                        <a:latin typeface="Calibri"/>
                        <a:ea typeface="Times New Roman"/>
                        <a:cs typeface="Times New Roman"/>
                      </a:endParaRPr>
                    </a:p>
                  </a:txBody>
                  <a:tcPr marL="44450" marR="44450" marT="0" marB="0" anchor="ctr"/>
                </a:tc>
                <a:tc>
                  <a:txBody>
                    <a:bodyPr/>
                    <a:lstStyle/>
                    <a:p>
                      <a:pPr indent="8890" algn="ctr">
                        <a:spcAft>
                          <a:spcPts val="0"/>
                        </a:spcAft>
                      </a:pPr>
                      <a:r>
                        <a:rPr lang="tr-TR" sz="1400">
                          <a:solidFill>
                            <a:srgbClr val="000000"/>
                          </a:solidFill>
                          <a:latin typeface="Palatino Linotype"/>
                          <a:ea typeface="Times New Roman"/>
                          <a:cs typeface="Times New Roman"/>
                        </a:rPr>
                        <a:t>1,3</a:t>
                      </a:r>
                      <a:endParaRPr lang="tr-TR" sz="1400">
                        <a:latin typeface="Calibri"/>
                        <a:ea typeface="Times New Roman"/>
                        <a:cs typeface="Times New Roman"/>
                      </a:endParaRPr>
                    </a:p>
                  </a:txBody>
                  <a:tcPr marL="44450" marR="44450" marT="0" marB="0" anchor="ctr"/>
                </a:tc>
              </a:tr>
              <a:tr h="288000">
                <a:tc>
                  <a:txBody>
                    <a:bodyPr/>
                    <a:lstStyle/>
                    <a:p>
                      <a:pPr algn="ctr" fontAlgn="b"/>
                      <a:r>
                        <a:rPr kumimoji="0" lang="tr-TR" sz="1400" u="none" strike="noStrike" kern="1200" dirty="0" smtClean="0">
                          <a:solidFill>
                            <a:schemeClr val="dk1"/>
                          </a:solidFill>
                          <a:latin typeface="Palatino Linotype" pitchFamily="18" charset="0"/>
                          <a:ea typeface="+mn-ea"/>
                          <a:cs typeface="+mn-cs"/>
                        </a:rPr>
                        <a:t>30</a:t>
                      </a:r>
                      <a:endParaRPr kumimoji="0" lang="tr-TR" sz="1400" u="none" strike="noStrike" kern="1200" dirty="0">
                        <a:solidFill>
                          <a:schemeClr val="dk1"/>
                        </a:solidFill>
                        <a:latin typeface="Palatino Linotype" pitchFamily="18" charset="0"/>
                        <a:ea typeface="+mn-ea"/>
                        <a:cs typeface="+mn-cs"/>
                      </a:endParaRPr>
                    </a:p>
                  </a:txBody>
                  <a:tcPr marL="0" marR="0" marT="0" marB="0" anchor="b">
                    <a:solidFill>
                      <a:schemeClr val="bg1"/>
                    </a:solidFill>
                  </a:tcPr>
                </a:tc>
                <a:tc>
                  <a:txBody>
                    <a:bodyPr/>
                    <a:lstStyle/>
                    <a:p>
                      <a:pPr>
                        <a:spcAft>
                          <a:spcPts val="0"/>
                        </a:spcAft>
                      </a:pPr>
                      <a:r>
                        <a:rPr lang="tr-TR" sz="1400" b="1" dirty="0" smtClean="0">
                          <a:solidFill>
                            <a:srgbClr val="000000"/>
                          </a:solidFill>
                          <a:latin typeface="Palatino Linotype"/>
                          <a:ea typeface="Times New Roman"/>
                          <a:cs typeface="Times New Roman"/>
                        </a:rPr>
                        <a:t>KIRIKKALE</a:t>
                      </a:r>
                      <a:endParaRPr lang="tr-TR" sz="1400" dirty="0">
                        <a:latin typeface="Calibri"/>
                        <a:ea typeface="Times New Roman"/>
                        <a:cs typeface="Times New Roman"/>
                      </a:endParaRPr>
                    </a:p>
                  </a:txBody>
                  <a:tcPr marL="44450" marR="44450" marT="0" marB="0" anchor="b">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18</a:t>
                      </a:r>
                      <a:endParaRPr lang="tr-TR" sz="1400">
                        <a:latin typeface="Calibri"/>
                        <a:ea typeface="Times New Roman"/>
                        <a:cs typeface="Times New Roman"/>
                      </a:endParaRPr>
                    </a:p>
                  </a:txBody>
                  <a:tcPr marL="44450" marR="44450" marT="0" marB="0" anchor="ctr">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1,5</a:t>
                      </a:r>
                      <a:endParaRPr lang="tr-TR" sz="1400">
                        <a:latin typeface="Calibri"/>
                        <a:ea typeface="Times New Roman"/>
                        <a:cs typeface="Times New Roman"/>
                      </a:endParaRPr>
                    </a:p>
                  </a:txBody>
                  <a:tcPr marL="44450" marR="44450" marT="0" marB="0" anchor="ctr">
                    <a:solidFill>
                      <a:schemeClr val="bg1"/>
                    </a:solidFill>
                  </a:tcPr>
                </a:tc>
              </a:tr>
              <a:tr h="288000">
                <a:tc>
                  <a:txBody>
                    <a:bodyPr/>
                    <a:lstStyle/>
                    <a:p>
                      <a:pPr algn="ctr" fontAlgn="b"/>
                      <a:r>
                        <a:rPr kumimoji="0" lang="tr-TR" sz="1400" u="none" strike="noStrike" kern="1200" dirty="0" smtClean="0">
                          <a:solidFill>
                            <a:schemeClr val="dk1"/>
                          </a:solidFill>
                          <a:latin typeface="Palatino Linotype" pitchFamily="18" charset="0"/>
                          <a:ea typeface="+mn-ea"/>
                          <a:cs typeface="+mn-cs"/>
                        </a:rPr>
                        <a:t>31</a:t>
                      </a:r>
                      <a:endParaRPr kumimoji="0" lang="tr-TR" sz="1400" u="none" strike="noStrike" kern="1200" dirty="0">
                        <a:solidFill>
                          <a:schemeClr val="dk1"/>
                        </a:solidFill>
                        <a:latin typeface="Palatino Linotype" pitchFamily="18" charset="0"/>
                        <a:ea typeface="+mn-ea"/>
                        <a:cs typeface="+mn-cs"/>
                      </a:endParaRPr>
                    </a:p>
                  </a:txBody>
                  <a:tcPr marL="0" marR="0" marT="0" marB="0" anchor="b">
                    <a:noFill/>
                  </a:tcPr>
                </a:tc>
                <a:tc>
                  <a:txBody>
                    <a:bodyPr/>
                    <a:lstStyle/>
                    <a:p>
                      <a:pPr>
                        <a:spcAft>
                          <a:spcPts val="0"/>
                        </a:spcAft>
                      </a:pPr>
                      <a:r>
                        <a:rPr lang="tr-TR" sz="1400" b="1" dirty="0" smtClean="0">
                          <a:solidFill>
                            <a:srgbClr val="000000"/>
                          </a:solidFill>
                          <a:latin typeface="Palatino Linotype"/>
                          <a:ea typeface="Times New Roman"/>
                          <a:cs typeface="Times New Roman"/>
                        </a:rPr>
                        <a:t>OSMANİYE</a:t>
                      </a:r>
                      <a:endParaRPr lang="tr-TR" sz="1400" dirty="0">
                        <a:latin typeface="Calibri"/>
                        <a:ea typeface="Times New Roman"/>
                        <a:cs typeface="Times New Roman"/>
                      </a:endParaRPr>
                    </a:p>
                  </a:txBody>
                  <a:tcPr marL="44450" marR="44450" marT="0" marB="0" anchor="b">
                    <a:noFill/>
                  </a:tcPr>
                </a:tc>
                <a:tc>
                  <a:txBody>
                    <a:bodyPr/>
                    <a:lstStyle/>
                    <a:p>
                      <a:pPr indent="8890" algn="ctr">
                        <a:spcAft>
                          <a:spcPts val="0"/>
                        </a:spcAft>
                      </a:pPr>
                      <a:r>
                        <a:rPr lang="tr-TR" sz="1400">
                          <a:solidFill>
                            <a:srgbClr val="000000"/>
                          </a:solidFill>
                          <a:latin typeface="Palatino Linotype"/>
                          <a:ea typeface="Times New Roman"/>
                          <a:cs typeface="Times New Roman"/>
                        </a:rPr>
                        <a:t>6</a:t>
                      </a:r>
                      <a:endParaRPr lang="tr-TR" sz="1400">
                        <a:latin typeface="Calibri"/>
                        <a:ea typeface="Times New Roman"/>
                        <a:cs typeface="Times New Roman"/>
                      </a:endParaRPr>
                    </a:p>
                  </a:txBody>
                  <a:tcPr marL="44450" marR="44450" marT="0" marB="0" anchor="ctr">
                    <a:noFill/>
                  </a:tcPr>
                </a:tc>
                <a:tc>
                  <a:txBody>
                    <a:bodyPr/>
                    <a:lstStyle/>
                    <a:p>
                      <a:pPr indent="8890" algn="ctr">
                        <a:spcAft>
                          <a:spcPts val="0"/>
                        </a:spcAft>
                      </a:pPr>
                      <a:r>
                        <a:rPr lang="tr-TR" sz="1400">
                          <a:solidFill>
                            <a:srgbClr val="000000"/>
                          </a:solidFill>
                          <a:latin typeface="Palatino Linotype"/>
                          <a:ea typeface="Times New Roman"/>
                          <a:cs typeface="Times New Roman"/>
                        </a:rPr>
                        <a:t>0,5</a:t>
                      </a:r>
                      <a:endParaRPr lang="tr-TR" sz="1400">
                        <a:latin typeface="Calibri"/>
                        <a:ea typeface="Times New Roman"/>
                        <a:cs typeface="Times New Roman"/>
                      </a:endParaRPr>
                    </a:p>
                  </a:txBody>
                  <a:tcPr marL="44450" marR="44450" marT="0" marB="0" anchor="ctr">
                    <a:noFill/>
                  </a:tcPr>
                </a:tc>
              </a:tr>
              <a:tr h="288000">
                <a:tc>
                  <a:txBody>
                    <a:bodyPr/>
                    <a:lstStyle/>
                    <a:p>
                      <a:endParaRPr lang="tr-TR" dirty="0"/>
                    </a:p>
                  </a:txBody>
                  <a:tcPr marL="0" marR="0" marT="0" marB="0" anchor="b">
                    <a:solidFill>
                      <a:schemeClr val="bg1"/>
                    </a:solidFill>
                  </a:tcPr>
                </a:tc>
                <a:tc>
                  <a:txBody>
                    <a:bodyPr/>
                    <a:lstStyle/>
                    <a:p>
                      <a:pPr>
                        <a:spcAft>
                          <a:spcPts val="0"/>
                        </a:spcAft>
                      </a:pPr>
                      <a:r>
                        <a:rPr lang="tr-TR" sz="1400" b="1" dirty="0" smtClean="0">
                          <a:solidFill>
                            <a:srgbClr val="000000"/>
                          </a:solidFill>
                          <a:latin typeface="Palatino Linotype"/>
                          <a:ea typeface="Times New Roman"/>
                          <a:cs typeface="Times New Roman"/>
                        </a:rPr>
                        <a:t>TOPLAM</a:t>
                      </a:r>
                      <a:endParaRPr lang="tr-TR" sz="1400" dirty="0">
                        <a:latin typeface="Calibri"/>
                        <a:ea typeface="Times New Roman"/>
                        <a:cs typeface="Times New Roman"/>
                      </a:endParaRPr>
                    </a:p>
                  </a:txBody>
                  <a:tcPr marL="44450" marR="44450" marT="0" marB="0" anchor="b">
                    <a:solidFill>
                      <a:schemeClr val="bg1"/>
                    </a:solidFill>
                  </a:tcPr>
                </a:tc>
                <a:tc>
                  <a:txBody>
                    <a:bodyPr/>
                    <a:lstStyle/>
                    <a:p>
                      <a:pPr indent="8890" algn="ctr">
                        <a:spcAft>
                          <a:spcPts val="0"/>
                        </a:spcAft>
                      </a:pPr>
                      <a:r>
                        <a:rPr lang="tr-TR" sz="1400" b="1">
                          <a:solidFill>
                            <a:srgbClr val="000000"/>
                          </a:solidFill>
                          <a:latin typeface="Palatino Linotype"/>
                          <a:ea typeface="Times New Roman"/>
                          <a:cs typeface="Times New Roman"/>
                        </a:rPr>
                        <a:t>1215</a:t>
                      </a:r>
                      <a:endParaRPr lang="tr-TR" sz="1400">
                        <a:latin typeface="Calibri"/>
                        <a:ea typeface="Times New Roman"/>
                        <a:cs typeface="Times New Roman"/>
                      </a:endParaRPr>
                    </a:p>
                  </a:txBody>
                  <a:tcPr marL="44450" marR="44450" marT="0" marB="0" anchor="ctr">
                    <a:solidFill>
                      <a:schemeClr val="bg1"/>
                    </a:solidFill>
                  </a:tcPr>
                </a:tc>
                <a:tc>
                  <a:txBody>
                    <a:bodyPr/>
                    <a:lstStyle/>
                    <a:p>
                      <a:pPr indent="8890" algn="ctr">
                        <a:spcAft>
                          <a:spcPts val="0"/>
                        </a:spcAft>
                      </a:pPr>
                      <a:r>
                        <a:rPr lang="tr-TR" sz="1400" b="1" dirty="0">
                          <a:solidFill>
                            <a:srgbClr val="000000"/>
                          </a:solidFill>
                          <a:latin typeface="Palatino Linotype"/>
                          <a:ea typeface="Times New Roman"/>
                          <a:cs typeface="Times New Roman"/>
                        </a:rPr>
                        <a:t>100</a:t>
                      </a:r>
                      <a:endParaRPr lang="tr-TR" sz="1400" dirty="0">
                        <a:latin typeface="Calibri"/>
                        <a:ea typeface="Times New Roman"/>
                        <a:cs typeface="Times New Roman"/>
                      </a:endParaRPr>
                    </a:p>
                  </a:txBody>
                  <a:tcPr marL="44450" marR="44450" marT="0" marB="0" anchor="ctr">
                    <a:solidFill>
                      <a:schemeClr val="bg1"/>
                    </a:solidFill>
                  </a:tcPr>
                </a:tc>
              </a:tr>
            </a:tbl>
          </a:graphicData>
        </a:graphic>
      </p:graphicFrame>
      <p:graphicFrame>
        <p:nvGraphicFramePr>
          <p:cNvPr id="7" name="6 Tablo"/>
          <p:cNvGraphicFramePr>
            <a:graphicFrameLocks noGrp="1"/>
          </p:cNvGraphicFramePr>
          <p:nvPr/>
        </p:nvGraphicFramePr>
        <p:xfrm>
          <a:off x="1066800" y="1140600"/>
          <a:ext cx="3456000" cy="4896000"/>
        </p:xfrm>
        <a:graphic>
          <a:graphicData uri="http://schemas.openxmlformats.org/drawingml/2006/table">
            <a:tbl>
              <a:tblPr>
                <a:tableStyleId>{3C2FFA5D-87B4-456A-9821-1D502468CF0F}</a:tableStyleId>
              </a:tblPr>
              <a:tblGrid>
                <a:gridCol w="432000"/>
                <a:gridCol w="1440000"/>
                <a:gridCol w="792000"/>
                <a:gridCol w="792000"/>
              </a:tblGrid>
              <a:tr h="288000">
                <a:tc>
                  <a:txBody>
                    <a:bodyPr/>
                    <a:lstStyle/>
                    <a:p>
                      <a:pPr marL="0" algn="ctr" rtl="0" eaLnBrk="1" fontAlgn="b" latinLnBrk="0" hangingPunct="1"/>
                      <a:r>
                        <a:rPr kumimoji="0" lang="tr-TR" sz="1400" kern="1200" dirty="0">
                          <a:solidFill>
                            <a:schemeClr val="dk1"/>
                          </a:solidFill>
                          <a:latin typeface="Palatino Linotype" pitchFamily="18" charset="0"/>
                          <a:ea typeface="+mn-ea"/>
                          <a:cs typeface="+mn-cs"/>
                        </a:rPr>
                        <a:t> </a:t>
                      </a:r>
                    </a:p>
                  </a:txBody>
                  <a:tcPr marL="0" marR="0" marT="0" marB="0" anchor="b">
                    <a:solidFill>
                      <a:schemeClr val="bg1"/>
                    </a:solidFill>
                  </a:tcPr>
                </a:tc>
                <a:tc>
                  <a:txBody>
                    <a:bodyPr/>
                    <a:lstStyle/>
                    <a:p>
                      <a:pPr algn="l" fontAlgn="b"/>
                      <a:r>
                        <a:rPr lang="tr-TR" sz="1400" b="1" u="none" strike="noStrike" dirty="0">
                          <a:latin typeface="Palatino Linotype" pitchFamily="18" charset="0"/>
                        </a:rPr>
                        <a:t> </a:t>
                      </a:r>
                      <a:endParaRPr lang="tr-TR" sz="1400" b="1" i="0" u="none" strike="noStrike" dirty="0">
                        <a:solidFill>
                          <a:srgbClr val="000000"/>
                        </a:solidFill>
                        <a:latin typeface="Palatino Linotype" pitchFamily="18" charset="0"/>
                      </a:endParaRPr>
                    </a:p>
                  </a:txBody>
                  <a:tcPr marL="72000" marR="0" marT="0" marB="0" anchor="b">
                    <a:solidFill>
                      <a:schemeClr val="bg1"/>
                    </a:solidFill>
                  </a:tcPr>
                </a:tc>
                <a:tc>
                  <a:txBody>
                    <a:bodyPr/>
                    <a:lstStyle/>
                    <a:p>
                      <a:pPr algn="ctr" fontAlgn="ctr"/>
                      <a:r>
                        <a:rPr lang="tr-TR" sz="1400" b="1" u="none" strike="noStrike" dirty="0" smtClean="0">
                          <a:latin typeface="Palatino Linotype" pitchFamily="18" charset="0"/>
                        </a:rPr>
                        <a:t>Sayı</a:t>
                      </a:r>
                      <a:endParaRPr lang="tr-TR" sz="1400" b="1" i="0" u="none" strike="noStrike" dirty="0">
                        <a:solidFill>
                          <a:srgbClr val="000000"/>
                        </a:solidFill>
                        <a:latin typeface="Palatino Linotype" pitchFamily="18" charset="0"/>
                      </a:endParaRPr>
                    </a:p>
                  </a:txBody>
                  <a:tcPr marL="0" marR="0" marT="0" marB="0" anchor="ctr">
                    <a:solidFill>
                      <a:schemeClr val="bg1"/>
                    </a:solidFill>
                  </a:tcPr>
                </a:tc>
                <a:tc>
                  <a:txBody>
                    <a:bodyPr/>
                    <a:lstStyle/>
                    <a:p>
                      <a:pPr algn="ctr" fontAlgn="ctr"/>
                      <a:r>
                        <a:rPr lang="tr-TR" sz="1400" b="1" u="none" strike="noStrike" dirty="0" smtClean="0">
                          <a:latin typeface="Palatino Linotype" pitchFamily="18" charset="0"/>
                        </a:rPr>
                        <a:t>Yüzde</a:t>
                      </a:r>
                      <a:endParaRPr lang="tr-TR" sz="1400" b="1" i="0" u="none" strike="noStrike" dirty="0">
                        <a:solidFill>
                          <a:srgbClr val="000000"/>
                        </a:solidFill>
                        <a:latin typeface="Palatino Linotype" pitchFamily="18" charset="0"/>
                      </a:endParaRPr>
                    </a:p>
                  </a:txBody>
                  <a:tcPr marL="0" marR="0" marT="0" marB="0" anchor="ctr">
                    <a:solidFill>
                      <a:schemeClr val="bg1"/>
                    </a:solidFill>
                  </a:tcPr>
                </a:tc>
              </a:tr>
              <a:tr h="288000">
                <a:tc>
                  <a:txBody>
                    <a:bodyPr/>
                    <a:lstStyle/>
                    <a:p>
                      <a:pPr marL="0" algn="ctr" rtl="0" eaLnBrk="1" latinLnBrk="0" hangingPunct="1">
                        <a:spcAft>
                          <a:spcPts val="0"/>
                        </a:spcAft>
                      </a:pPr>
                      <a:r>
                        <a:rPr kumimoji="0" lang="tr-TR" sz="1400" kern="1200" dirty="0">
                          <a:solidFill>
                            <a:schemeClr val="dk1"/>
                          </a:solidFill>
                          <a:latin typeface="Palatino Linotype" pitchFamily="18" charset="0"/>
                          <a:ea typeface="+mn-ea"/>
                          <a:cs typeface="+mn-cs"/>
                        </a:rPr>
                        <a:t>1</a:t>
                      </a:r>
                    </a:p>
                  </a:txBody>
                  <a:tcPr marL="44450" marR="44450" marT="0" marB="0" anchor="ctr"/>
                </a:tc>
                <a:tc>
                  <a:txBody>
                    <a:bodyPr/>
                    <a:lstStyle/>
                    <a:p>
                      <a:pPr marL="0" algn="l" rtl="0" eaLnBrk="1" latinLnBrk="0" hangingPunct="1">
                        <a:spcAft>
                          <a:spcPts val="0"/>
                        </a:spcAft>
                      </a:pPr>
                      <a:r>
                        <a:rPr kumimoji="0" lang="tr-TR" sz="1400" b="1" kern="1200" dirty="0" smtClean="0">
                          <a:solidFill>
                            <a:srgbClr val="000000"/>
                          </a:solidFill>
                          <a:latin typeface="Palatino Linotype"/>
                          <a:ea typeface="Times New Roman"/>
                          <a:cs typeface="Times New Roman"/>
                        </a:rPr>
                        <a:t>ADANA</a:t>
                      </a:r>
                    </a:p>
                  </a:txBody>
                  <a:tcPr marL="44450" marR="44450" marT="0" marB="0" anchor="b"/>
                </a:tc>
                <a:tc>
                  <a:txBody>
                    <a:bodyPr/>
                    <a:lstStyle/>
                    <a:p>
                      <a:pPr indent="8890" algn="ctr">
                        <a:spcAft>
                          <a:spcPts val="0"/>
                        </a:spcAft>
                      </a:pPr>
                      <a:r>
                        <a:rPr lang="tr-TR" sz="1400">
                          <a:solidFill>
                            <a:srgbClr val="000000"/>
                          </a:solidFill>
                          <a:latin typeface="Palatino Linotype"/>
                          <a:ea typeface="Times New Roman"/>
                          <a:cs typeface="Times New Roman"/>
                        </a:rPr>
                        <a:t>35</a:t>
                      </a:r>
                      <a:endParaRPr lang="tr-TR" sz="1400">
                        <a:latin typeface="Calibri"/>
                        <a:ea typeface="Times New Roman"/>
                        <a:cs typeface="Times New Roman"/>
                      </a:endParaRPr>
                    </a:p>
                  </a:txBody>
                  <a:tcPr marL="44450" marR="44450" marT="0" marB="0" anchor="ctr"/>
                </a:tc>
                <a:tc>
                  <a:txBody>
                    <a:bodyPr/>
                    <a:lstStyle/>
                    <a:p>
                      <a:pPr indent="8890" algn="ctr">
                        <a:spcAft>
                          <a:spcPts val="0"/>
                        </a:spcAft>
                      </a:pPr>
                      <a:r>
                        <a:rPr lang="tr-TR" sz="1400">
                          <a:solidFill>
                            <a:srgbClr val="000000"/>
                          </a:solidFill>
                          <a:latin typeface="Palatino Linotype"/>
                          <a:ea typeface="Times New Roman"/>
                          <a:cs typeface="Times New Roman"/>
                        </a:rPr>
                        <a:t>2,9</a:t>
                      </a:r>
                      <a:endParaRPr lang="tr-TR" sz="1400">
                        <a:latin typeface="Calibri"/>
                        <a:ea typeface="Times New Roman"/>
                        <a:cs typeface="Times New Roman"/>
                      </a:endParaRPr>
                    </a:p>
                  </a:txBody>
                  <a:tcPr marL="44450" marR="44450" marT="0" marB="0" anchor="ctr"/>
                </a:tc>
              </a:tr>
              <a:tr h="288000">
                <a:tc>
                  <a:txBody>
                    <a:bodyPr/>
                    <a:lstStyle/>
                    <a:p>
                      <a:pPr marL="0" algn="ctr" rtl="0" eaLnBrk="1" latinLnBrk="0" hangingPunct="1">
                        <a:spcAft>
                          <a:spcPts val="0"/>
                        </a:spcAft>
                      </a:pPr>
                      <a:r>
                        <a:rPr kumimoji="0" lang="tr-TR" sz="1400" kern="1200" dirty="0">
                          <a:solidFill>
                            <a:schemeClr val="dk1"/>
                          </a:solidFill>
                          <a:latin typeface="Palatino Linotype" pitchFamily="18" charset="0"/>
                          <a:ea typeface="+mn-ea"/>
                          <a:cs typeface="+mn-cs"/>
                        </a:rPr>
                        <a:t>2</a:t>
                      </a:r>
                    </a:p>
                  </a:txBody>
                  <a:tcPr marL="44450" marR="44450" marT="0" marB="0" anchor="ctr">
                    <a:solidFill>
                      <a:schemeClr val="bg1"/>
                    </a:solidFill>
                  </a:tcPr>
                </a:tc>
                <a:tc>
                  <a:txBody>
                    <a:bodyPr/>
                    <a:lstStyle/>
                    <a:p>
                      <a:pPr marL="0" algn="l" rtl="0" eaLnBrk="1" latinLnBrk="0" hangingPunct="1">
                        <a:spcAft>
                          <a:spcPts val="0"/>
                        </a:spcAft>
                      </a:pPr>
                      <a:r>
                        <a:rPr kumimoji="0" lang="tr-TR" sz="1400" b="1" kern="1200" dirty="0" smtClean="0">
                          <a:solidFill>
                            <a:srgbClr val="000000"/>
                          </a:solidFill>
                          <a:latin typeface="Palatino Linotype"/>
                          <a:ea typeface="Times New Roman"/>
                          <a:cs typeface="Times New Roman"/>
                        </a:rPr>
                        <a:t>AĞRI</a:t>
                      </a:r>
                    </a:p>
                  </a:txBody>
                  <a:tcPr marL="44450" marR="44450" marT="0" marB="0" anchor="b">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14</a:t>
                      </a:r>
                      <a:endParaRPr lang="tr-TR" sz="1400">
                        <a:latin typeface="Calibri"/>
                        <a:ea typeface="Times New Roman"/>
                        <a:cs typeface="Times New Roman"/>
                      </a:endParaRPr>
                    </a:p>
                  </a:txBody>
                  <a:tcPr marL="44450" marR="44450" marT="0" marB="0" anchor="ctr">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1,2</a:t>
                      </a:r>
                      <a:endParaRPr lang="tr-TR" sz="1400">
                        <a:latin typeface="Calibri"/>
                        <a:ea typeface="Times New Roman"/>
                        <a:cs typeface="Times New Roman"/>
                      </a:endParaRPr>
                    </a:p>
                  </a:txBody>
                  <a:tcPr marL="44450" marR="44450" marT="0" marB="0" anchor="ctr">
                    <a:solidFill>
                      <a:schemeClr val="bg1"/>
                    </a:solidFill>
                  </a:tcPr>
                </a:tc>
              </a:tr>
              <a:tr h="288000">
                <a:tc>
                  <a:txBody>
                    <a:bodyPr/>
                    <a:lstStyle/>
                    <a:p>
                      <a:pPr marL="0" algn="ctr" rtl="0" eaLnBrk="1" latinLnBrk="0" hangingPunct="1">
                        <a:spcAft>
                          <a:spcPts val="0"/>
                        </a:spcAft>
                      </a:pPr>
                      <a:r>
                        <a:rPr kumimoji="0" lang="tr-TR" sz="1400" kern="1200" dirty="0">
                          <a:solidFill>
                            <a:schemeClr val="dk1"/>
                          </a:solidFill>
                          <a:latin typeface="Palatino Linotype" pitchFamily="18" charset="0"/>
                          <a:ea typeface="+mn-ea"/>
                          <a:cs typeface="+mn-cs"/>
                        </a:rPr>
                        <a:t>3</a:t>
                      </a:r>
                    </a:p>
                  </a:txBody>
                  <a:tcPr marL="44450" marR="44450" marT="0" marB="0" anchor="ctr"/>
                </a:tc>
                <a:tc>
                  <a:txBody>
                    <a:bodyPr/>
                    <a:lstStyle/>
                    <a:p>
                      <a:pPr marL="0" algn="l" rtl="0" eaLnBrk="1" latinLnBrk="0" hangingPunct="1">
                        <a:spcAft>
                          <a:spcPts val="0"/>
                        </a:spcAft>
                      </a:pPr>
                      <a:r>
                        <a:rPr kumimoji="0" lang="tr-TR" sz="1400" b="1" kern="1200" dirty="0" smtClean="0">
                          <a:solidFill>
                            <a:srgbClr val="000000"/>
                          </a:solidFill>
                          <a:latin typeface="Palatino Linotype"/>
                          <a:ea typeface="Times New Roman"/>
                          <a:cs typeface="Times New Roman"/>
                        </a:rPr>
                        <a:t>ANKARA</a:t>
                      </a:r>
                    </a:p>
                  </a:txBody>
                  <a:tcPr marL="44450" marR="44450" marT="0" marB="0" anchor="b"/>
                </a:tc>
                <a:tc>
                  <a:txBody>
                    <a:bodyPr/>
                    <a:lstStyle/>
                    <a:p>
                      <a:pPr indent="8890" algn="ctr">
                        <a:spcAft>
                          <a:spcPts val="0"/>
                        </a:spcAft>
                      </a:pPr>
                      <a:r>
                        <a:rPr lang="tr-TR" sz="1400">
                          <a:solidFill>
                            <a:srgbClr val="000000"/>
                          </a:solidFill>
                          <a:latin typeface="Palatino Linotype"/>
                          <a:ea typeface="Times New Roman"/>
                          <a:cs typeface="Times New Roman"/>
                        </a:rPr>
                        <a:t>79</a:t>
                      </a:r>
                      <a:endParaRPr lang="tr-TR" sz="1400">
                        <a:latin typeface="Calibri"/>
                        <a:ea typeface="Times New Roman"/>
                        <a:cs typeface="Times New Roman"/>
                      </a:endParaRPr>
                    </a:p>
                  </a:txBody>
                  <a:tcPr marL="44450" marR="44450" marT="0" marB="0" anchor="ctr"/>
                </a:tc>
                <a:tc>
                  <a:txBody>
                    <a:bodyPr/>
                    <a:lstStyle/>
                    <a:p>
                      <a:pPr indent="8890" algn="ctr">
                        <a:spcAft>
                          <a:spcPts val="0"/>
                        </a:spcAft>
                      </a:pPr>
                      <a:r>
                        <a:rPr lang="tr-TR" sz="1400">
                          <a:solidFill>
                            <a:srgbClr val="000000"/>
                          </a:solidFill>
                          <a:latin typeface="Palatino Linotype"/>
                          <a:ea typeface="Times New Roman"/>
                          <a:cs typeface="Times New Roman"/>
                        </a:rPr>
                        <a:t>6,5</a:t>
                      </a:r>
                      <a:endParaRPr lang="tr-TR" sz="1400">
                        <a:latin typeface="Calibri"/>
                        <a:ea typeface="Times New Roman"/>
                        <a:cs typeface="Times New Roman"/>
                      </a:endParaRPr>
                    </a:p>
                  </a:txBody>
                  <a:tcPr marL="44450" marR="44450" marT="0" marB="0" anchor="ctr"/>
                </a:tc>
              </a:tr>
              <a:tr h="288000">
                <a:tc>
                  <a:txBody>
                    <a:bodyPr/>
                    <a:lstStyle/>
                    <a:p>
                      <a:pPr marL="0" algn="ctr" rtl="0" eaLnBrk="1" latinLnBrk="0" hangingPunct="1">
                        <a:spcAft>
                          <a:spcPts val="0"/>
                        </a:spcAft>
                      </a:pPr>
                      <a:r>
                        <a:rPr kumimoji="0" lang="tr-TR" sz="1400" kern="1200" dirty="0">
                          <a:solidFill>
                            <a:schemeClr val="dk1"/>
                          </a:solidFill>
                          <a:latin typeface="Palatino Linotype" pitchFamily="18" charset="0"/>
                          <a:ea typeface="+mn-ea"/>
                          <a:cs typeface="+mn-cs"/>
                        </a:rPr>
                        <a:t>4</a:t>
                      </a:r>
                    </a:p>
                  </a:txBody>
                  <a:tcPr marL="44450" marR="44450" marT="0" marB="0" anchor="ctr">
                    <a:solidFill>
                      <a:schemeClr val="bg1"/>
                    </a:solidFill>
                  </a:tcPr>
                </a:tc>
                <a:tc>
                  <a:txBody>
                    <a:bodyPr/>
                    <a:lstStyle/>
                    <a:p>
                      <a:pPr marL="0" algn="l" rtl="0" eaLnBrk="1" latinLnBrk="0" hangingPunct="1">
                        <a:spcAft>
                          <a:spcPts val="0"/>
                        </a:spcAft>
                      </a:pPr>
                      <a:r>
                        <a:rPr kumimoji="0" lang="tr-TR" sz="1400" b="1" kern="1200" dirty="0" smtClean="0">
                          <a:solidFill>
                            <a:srgbClr val="000000"/>
                          </a:solidFill>
                          <a:latin typeface="Palatino Linotype"/>
                          <a:ea typeface="Times New Roman"/>
                          <a:cs typeface="Times New Roman"/>
                        </a:rPr>
                        <a:t>ANTALYA</a:t>
                      </a:r>
                    </a:p>
                  </a:txBody>
                  <a:tcPr marL="44450" marR="44450" marT="0" marB="0" anchor="b">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44</a:t>
                      </a:r>
                      <a:endParaRPr lang="tr-TR" sz="1400">
                        <a:latin typeface="Calibri"/>
                        <a:ea typeface="Times New Roman"/>
                        <a:cs typeface="Times New Roman"/>
                      </a:endParaRPr>
                    </a:p>
                  </a:txBody>
                  <a:tcPr marL="44450" marR="44450" marT="0" marB="0" anchor="ctr">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3,6</a:t>
                      </a:r>
                      <a:endParaRPr lang="tr-TR" sz="1400">
                        <a:latin typeface="Calibri"/>
                        <a:ea typeface="Times New Roman"/>
                        <a:cs typeface="Times New Roman"/>
                      </a:endParaRPr>
                    </a:p>
                  </a:txBody>
                  <a:tcPr marL="44450" marR="44450" marT="0" marB="0" anchor="ctr">
                    <a:solidFill>
                      <a:schemeClr val="bg1"/>
                    </a:solidFill>
                  </a:tcPr>
                </a:tc>
              </a:tr>
              <a:tr h="288000">
                <a:tc>
                  <a:txBody>
                    <a:bodyPr/>
                    <a:lstStyle/>
                    <a:p>
                      <a:pPr marL="0" algn="ctr" rtl="0" eaLnBrk="1" latinLnBrk="0" hangingPunct="1">
                        <a:spcAft>
                          <a:spcPts val="0"/>
                        </a:spcAft>
                      </a:pPr>
                      <a:r>
                        <a:rPr kumimoji="0" lang="tr-TR" sz="1400" kern="1200" dirty="0">
                          <a:solidFill>
                            <a:schemeClr val="dk1"/>
                          </a:solidFill>
                          <a:latin typeface="Palatino Linotype" pitchFamily="18" charset="0"/>
                          <a:ea typeface="+mn-ea"/>
                          <a:cs typeface="+mn-cs"/>
                        </a:rPr>
                        <a:t>5</a:t>
                      </a:r>
                    </a:p>
                  </a:txBody>
                  <a:tcPr marL="44450" marR="44450" marT="0" marB="0" anchor="ctr"/>
                </a:tc>
                <a:tc>
                  <a:txBody>
                    <a:bodyPr/>
                    <a:lstStyle/>
                    <a:p>
                      <a:pPr marL="0" algn="l" rtl="0" eaLnBrk="1" latinLnBrk="0" hangingPunct="1">
                        <a:spcAft>
                          <a:spcPts val="0"/>
                        </a:spcAft>
                      </a:pPr>
                      <a:r>
                        <a:rPr kumimoji="0" lang="tr-TR" sz="1400" b="1" kern="1200" dirty="0" smtClean="0">
                          <a:solidFill>
                            <a:srgbClr val="000000"/>
                          </a:solidFill>
                          <a:latin typeface="Palatino Linotype"/>
                          <a:ea typeface="Times New Roman"/>
                          <a:cs typeface="Times New Roman"/>
                        </a:rPr>
                        <a:t>ARTVİN</a:t>
                      </a:r>
                    </a:p>
                  </a:txBody>
                  <a:tcPr marL="44450" marR="44450" marT="0" marB="0" anchor="b"/>
                </a:tc>
                <a:tc>
                  <a:txBody>
                    <a:bodyPr/>
                    <a:lstStyle/>
                    <a:p>
                      <a:pPr indent="8890" algn="ctr">
                        <a:spcAft>
                          <a:spcPts val="0"/>
                        </a:spcAft>
                      </a:pPr>
                      <a:r>
                        <a:rPr lang="tr-TR" sz="1400">
                          <a:solidFill>
                            <a:srgbClr val="000000"/>
                          </a:solidFill>
                          <a:latin typeface="Palatino Linotype"/>
                          <a:ea typeface="Times New Roman"/>
                          <a:cs typeface="Times New Roman"/>
                        </a:rPr>
                        <a:t>11</a:t>
                      </a:r>
                      <a:endParaRPr lang="tr-TR" sz="1400">
                        <a:latin typeface="Calibri"/>
                        <a:ea typeface="Times New Roman"/>
                        <a:cs typeface="Times New Roman"/>
                      </a:endParaRPr>
                    </a:p>
                  </a:txBody>
                  <a:tcPr marL="44450" marR="44450" marT="0" marB="0" anchor="ctr"/>
                </a:tc>
                <a:tc>
                  <a:txBody>
                    <a:bodyPr/>
                    <a:lstStyle/>
                    <a:p>
                      <a:pPr indent="8890" algn="ctr">
                        <a:spcAft>
                          <a:spcPts val="0"/>
                        </a:spcAft>
                      </a:pPr>
                      <a:r>
                        <a:rPr lang="tr-TR" sz="1400">
                          <a:solidFill>
                            <a:srgbClr val="000000"/>
                          </a:solidFill>
                          <a:latin typeface="Palatino Linotype"/>
                          <a:ea typeface="Times New Roman"/>
                          <a:cs typeface="Times New Roman"/>
                        </a:rPr>
                        <a:t>0,9</a:t>
                      </a:r>
                      <a:endParaRPr lang="tr-TR" sz="1400">
                        <a:latin typeface="Calibri"/>
                        <a:ea typeface="Times New Roman"/>
                        <a:cs typeface="Times New Roman"/>
                      </a:endParaRPr>
                    </a:p>
                  </a:txBody>
                  <a:tcPr marL="44450" marR="44450" marT="0" marB="0" anchor="ctr"/>
                </a:tc>
              </a:tr>
              <a:tr h="288000">
                <a:tc>
                  <a:txBody>
                    <a:bodyPr/>
                    <a:lstStyle/>
                    <a:p>
                      <a:pPr marL="0" algn="ctr" rtl="0" eaLnBrk="1" latinLnBrk="0" hangingPunct="1">
                        <a:spcAft>
                          <a:spcPts val="0"/>
                        </a:spcAft>
                      </a:pPr>
                      <a:r>
                        <a:rPr kumimoji="0" lang="tr-TR" sz="1400" kern="1200" dirty="0">
                          <a:solidFill>
                            <a:schemeClr val="dk1"/>
                          </a:solidFill>
                          <a:latin typeface="Palatino Linotype" pitchFamily="18" charset="0"/>
                          <a:ea typeface="+mn-ea"/>
                          <a:cs typeface="+mn-cs"/>
                        </a:rPr>
                        <a:t>6</a:t>
                      </a:r>
                    </a:p>
                  </a:txBody>
                  <a:tcPr marL="44450" marR="44450" marT="0" marB="0" anchor="ctr">
                    <a:solidFill>
                      <a:schemeClr val="bg1"/>
                    </a:solidFill>
                  </a:tcPr>
                </a:tc>
                <a:tc>
                  <a:txBody>
                    <a:bodyPr/>
                    <a:lstStyle/>
                    <a:p>
                      <a:pPr marL="0" algn="l" rtl="0" eaLnBrk="1" latinLnBrk="0" hangingPunct="1">
                        <a:spcAft>
                          <a:spcPts val="0"/>
                        </a:spcAft>
                      </a:pPr>
                      <a:r>
                        <a:rPr kumimoji="0" lang="tr-TR" sz="1400" b="1" kern="1200" dirty="0" smtClean="0">
                          <a:solidFill>
                            <a:srgbClr val="000000"/>
                          </a:solidFill>
                          <a:latin typeface="Palatino Linotype"/>
                          <a:ea typeface="Times New Roman"/>
                          <a:cs typeface="Times New Roman"/>
                        </a:rPr>
                        <a:t>AYDIN</a:t>
                      </a:r>
                    </a:p>
                  </a:txBody>
                  <a:tcPr marL="44450" marR="44450" marT="0" marB="0" anchor="b">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24</a:t>
                      </a:r>
                      <a:endParaRPr lang="tr-TR" sz="1400">
                        <a:latin typeface="Calibri"/>
                        <a:ea typeface="Times New Roman"/>
                        <a:cs typeface="Times New Roman"/>
                      </a:endParaRPr>
                    </a:p>
                  </a:txBody>
                  <a:tcPr marL="44450" marR="44450" marT="0" marB="0" anchor="ctr">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2,0</a:t>
                      </a:r>
                      <a:endParaRPr lang="tr-TR" sz="1400">
                        <a:latin typeface="Calibri"/>
                        <a:ea typeface="Times New Roman"/>
                        <a:cs typeface="Times New Roman"/>
                      </a:endParaRPr>
                    </a:p>
                  </a:txBody>
                  <a:tcPr marL="44450" marR="44450" marT="0" marB="0" anchor="ctr">
                    <a:solidFill>
                      <a:schemeClr val="bg1"/>
                    </a:solidFill>
                  </a:tcPr>
                </a:tc>
              </a:tr>
              <a:tr h="288000">
                <a:tc>
                  <a:txBody>
                    <a:bodyPr/>
                    <a:lstStyle/>
                    <a:p>
                      <a:pPr marL="0" algn="ctr" rtl="0" eaLnBrk="1" latinLnBrk="0" hangingPunct="1">
                        <a:spcAft>
                          <a:spcPts val="0"/>
                        </a:spcAft>
                      </a:pPr>
                      <a:r>
                        <a:rPr kumimoji="0" lang="tr-TR" sz="1400" kern="1200" dirty="0">
                          <a:solidFill>
                            <a:schemeClr val="dk1"/>
                          </a:solidFill>
                          <a:latin typeface="Palatino Linotype" pitchFamily="18" charset="0"/>
                          <a:ea typeface="+mn-ea"/>
                          <a:cs typeface="+mn-cs"/>
                        </a:rPr>
                        <a:t>7</a:t>
                      </a:r>
                    </a:p>
                  </a:txBody>
                  <a:tcPr marL="44450" marR="44450" marT="0" marB="0" anchor="ctr"/>
                </a:tc>
                <a:tc>
                  <a:txBody>
                    <a:bodyPr/>
                    <a:lstStyle/>
                    <a:p>
                      <a:pPr marL="0" algn="l" rtl="0" eaLnBrk="1" latinLnBrk="0" hangingPunct="1">
                        <a:spcAft>
                          <a:spcPts val="0"/>
                        </a:spcAft>
                      </a:pPr>
                      <a:r>
                        <a:rPr kumimoji="0" lang="tr-TR" sz="1400" b="1" kern="1200" dirty="0" smtClean="0">
                          <a:solidFill>
                            <a:srgbClr val="000000"/>
                          </a:solidFill>
                          <a:latin typeface="Palatino Linotype"/>
                          <a:ea typeface="Times New Roman"/>
                          <a:cs typeface="Times New Roman"/>
                        </a:rPr>
                        <a:t>BURSA</a:t>
                      </a:r>
                    </a:p>
                  </a:txBody>
                  <a:tcPr marL="44450" marR="44450" marT="0" marB="0" anchor="b"/>
                </a:tc>
                <a:tc>
                  <a:txBody>
                    <a:bodyPr/>
                    <a:lstStyle/>
                    <a:p>
                      <a:pPr indent="8890" algn="ctr">
                        <a:spcAft>
                          <a:spcPts val="0"/>
                        </a:spcAft>
                      </a:pPr>
                      <a:r>
                        <a:rPr lang="tr-TR" sz="1400">
                          <a:solidFill>
                            <a:srgbClr val="000000"/>
                          </a:solidFill>
                          <a:latin typeface="Palatino Linotype"/>
                          <a:ea typeface="Times New Roman"/>
                          <a:cs typeface="Times New Roman"/>
                        </a:rPr>
                        <a:t>54</a:t>
                      </a:r>
                      <a:endParaRPr lang="tr-TR" sz="1400">
                        <a:latin typeface="Calibri"/>
                        <a:ea typeface="Times New Roman"/>
                        <a:cs typeface="Times New Roman"/>
                      </a:endParaRPr>
                    </a:p>
                  </a:txBody>
                  <a:tcPr marL="44450" marR="44450" marT="0" marB="0" anchor="ctr"/>
                </a:tc>
                <a:tc>
                  <a:txBody>
                    <a:bodyPr/>
                    <a:lstStyle/>
                    <a:p>
                      <a:pPr indent="8890" algn="ctr">
                        <a:spcAft>
                          <a:spcPts val="0"/>
                        </a:spcAft>
                      </a:pPr>
                      <a:r>
                        <a:rPr lang="tr-TR" sz="1400">
                          <a:solidFill>
                            <a:srgbClr val="000000"/>
                          </a:solidFill>
                          <a:latin typeface="Palatino Linotype"/>
                          <a:ea typeface="Times New Roman"/>
                          <a:cs typeface="Times New Roman"/>
                        </a:rPr>
                        <a:t>4,4</a:t>
                      </a:r>
                      <a:endParaRPr lang="tr-TR" sz="1400">
                        <a:latin typeface="Calibri"/>
                        <a:ea typeface="Times New Roman"/>
                        <a:cs typeface="Times New Roman"/>
                      </a:endParaRPr>
                    </a:p>
                  </a:txBody>
                  <a:tcPr marL="44450" marR="44450" marT="0" marB="0" anchor="ctr"/>
                </a:tc>
              </a:tr>
              <a:tr h="288000">
                <a:tc>
                  <a:txBody>
                    <a:bodyPr/>
                    <a:lstStyle/>
                    <a:p>
                      <a:pPr marL="0" algn="ctr" rtl="0" eaLnBrk="1" latinLnBrk="0" hangingPunct="1">
                        <a:spcAft>
                          <a:spcPts val="0"/>
                        </a:spcAft>
                      </a:pPr>
                      <a:r>
                        <a:rPr kumimoji="0" lang="tr-TR" sz="1400" kern="1200" dirty="0">
                          <a:solidFill>
                            <a:schemeClr val="dk1"/>
                          </a:solidFill>
                          <a:latin typeface="Palatino Linotype" pitchFamily="18" charset="0"/>
                          <a:ea typeface="+mn-ea"/>
                          <a:cs typeface="+mn-cs"/>
                        </a:rPr>
                        <a:t>8</a:t>
                      </a:r>
                    </a:p>
                  </a:txBody>
                  <a:tcPr marL="44450" marR="44450" marT="0" marB="0" anchor="ctr">
                    <a:solidFill>
                      <a:schemeClr val="bg1"/>
                    </a:solidFill>
                  </a:tcPr>
                </a:tc>
                <a:tc>
                  <a:txBody>
                    <a:bodyPr/>
                    <a:lstStyle/>
                    <a:p>
                      <a:pPr marL="0" algn="l" rtl="0" eaLnBrk="1" latinLnBrk="0" hangingPunct="1">
                        <a:spcAft>
                          <a:spcPts val="0"/>
                        </a:spcAft>
                      </a:pPr>
                      <a:r>
                        <a:rPr kumimoji="0" lang="tr-TR" sz="1400" b="1" kern="1200" dirty="0" smtClean="0">
                          <a:solidFill>
                            <a:srgbClr val="000000"/>
                          </a:solidFill>
                          <a:latin typeface="Palatino Linotype"/>
                          <a:ea typeface="Times New Roman"/>
                          <a:cs typeface="Times New Roman"/>
                        </a:rPr>
                        <a:t>ÇANAKKALE</a:t>
                      </a:r>
                    </a:p>
                  </a:txBody>
                  <a:tcPr marL="44450" marR="44450" marT="0" marB="0" anchor="b">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28</a:t>
                      </a:r>
                      <a:endParaRPr lang="tr-TR" sz="1400">
                        <a:latin typeface="Calibri"/>
                        <a:ea typeface="Times New Roman"/>
                        <a:cs typeface="Times New Roman"/>
                      </a:endParaRPr>
                    </a:p>
                  </a:txBody>
                  <a:tcPr marL="44450" marR="44450" marT="0" marB="0" anchor="ctr">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2,3</a:t>
                      </a:r>
                      <a:endParaRPr lang="tr-TR" sz="1400">
                        <a:latin typeface="Calibri"/>
                        <a:ea typeface="Times New Roman"/>
                        <a:cs typeface="Times New Roman"/>
                      </a:endParaRPr>
                    </a:p>
                  </a:txBody>
                  <a:tcPr marL="44450" marR="44450" marT="0" marB="0" anchor="ctr">
                    <a:solidFill>
                      <a:schemeClr val="bg1"/>
                    </a:solidFill>
                  </a:tcPr>
                </a:tc>
              </a:tr>
              <a:tr h="288000">
                <a:tc>
                  <a:txBody>
                    <a:bodyPr/>
                    <a:lstStyle/>
                    <a:p>
                      <a:pPr marL="0" algn="ctr" rtl="0" eaLnBrk="1" latinLnBrk="0" hangingPunct="1">
                        <a:spcAft>
                          <a:spcPts val="0"/>
                        </a:spcAft>
                      </a:pPr>
                      <a:r>
                        <a:rPr kumimoji="0" lang="tr-TR" sz="1400" kern="1200" dirty="0">
                          <a:solidFill>
                            <a:schemeClr val="dk1"/>
                          </a:solidFill>
                          <a:latin typeface="Palatino Linotype" pitchFamily="18" charset="0"/>
                          <a:ea typeface="+mn-ea"/>
                          <a:cs typeface="+mn-cs"/>
                        </a:rPr>
                        <a:t>9</a:t>
                      </a:r>
                    </a:p>
                  </a:txBody>
                  <a:tcPr marL="44450" marR="44450" marT="0" marB="0" anchor="ctr"/>
                </a:tc>
                <a:tc>
                  <a:txBody>
                    <a:bodyPr/>
                    <a:lstStyle/>
                    <a:p>
                      <a:pPr marL="0" algn="l" rtl="0" eaLnBrk="1" latinLnBrk="0" hangingPunct="1">
                        <a:spcAft>
                          <a:spcPts val="0"/>
                        </a:spcAft>
                      </a:pPr>
                      <a:r>
                        <a:rPr kumimoji="0" lang="tr-TR" sz="1400" b="1" kern="1200" dirty="0" smtClean="0">
                          <a:solidFill>
                            <a:srgbClr val="000000"/>
                          </a:solidFill>
                          <a:latin typeface="Palatino Linotype"/>
                          <a:ea typeface="Times New Roman"/>
                          <a:cs typeface="Times New Roman"/>
                        </a:rPr>
                        <a:t>DİYARBAKIR</a:t>
                      </a:r>
                    </a:p>
                  </a:txBody>
                  <a:tcPr marL="44450" marR="44450" marT="0" marB="0" anchor="b"/>
                </a:tc>
                <a:tc>
                  <a:txBody>
                    <a:bodyPr/>
                    <a:lstStyle/>
                    <a:p>
                      <a:pPr indent="8890" algn="ctr">
                        <a:spcAft>
                          <a:spcPts val="0"/>
                        </a:spcAft>
                      </a:pPr>
                      <a:r>
                        <a:rPr lang="tr-TR" sz="1400">
                          <a:solidFill>
                            <a:srgbClr val="000000"/>
                          </a:solidFill>
                          <a:latin typeface="Palatino Linotype"/>
                          <a:ea typeface="Times New Roman"/>
                          <a:cs typeface="Times New Roman"/>
                        </a:rPr>
                        <a:t>42</a:t>
                      </a:r>
                      <a:endParaRPr lang="tr-TR" sz="1400">
                        <a:latin typeface="Calibri"/>
                        <a:ea typeface="Times New Roman"/>
                        <a:cs typeface="Times New Roman"/>
                      </a:endParaRPr>
                    </a:p>
                  </a:txBody>
                  <a:tcPr marL="44450" marR="44450" marT="0" marB="0" anchor="ctr"/>
                </a:tc>
                <a:tc>
                  <a:txBody>
                    <a:bodyPr/>
                    <a:lstStyle/>
                    <a:p>
                      <a:pPr indent="8890" algn="ctr">
                        <a:spcAft>
                          <a:spcPts val="0"/>
                        </a:spcAft>
                      </a:pPr>
                      <a:r>
                        <a:rPr lang="tr-TR" sz="1400">
                          <a:solidFill>
                            <a:srgbClr val="000000"/>
                          </a:solidFill>
                          <a:latin typeface="Palatino Linotype"/>
                          <a:ea typeface="Times New Roman"/>
                          <a:cs typeface="Times New Roman"/>
                        </a:rPr>
                        <a:t>3,5</a:t>
                      </a:r>
                      <a:endParaRPr lang="tr-TR" sz="1400">
                        <a:latin typeface="Calibri"/>
                        <a:ea typeface="Times New Roman"/>
                        <a:cs typeface="Times New Roman"/>
                      </a:endParaRPr>
                    </a:p>
                  </a:txBody>
                  <a:tcPr marL="44450" marR="44450" marT="0" marB="0" anchor="ctr"/>
                </a:tc>
              </a:tr>
              <a:tr h="288000">
                <a:tc>
                  <a:txBody>
                    <a:bodyPr/>
                    <a:lstStyle/>
                    <a:p>
                      <a:pPr marL="0" algn="ctr" rtl="0" eaLnBrk="1" latinLnBrk="0" hangingPunct="1">
                        <a:spcAft>
                          <a:spcPts val="0"/>
                        </a:spcAft>
                      </a:pPr>
                      <a:r>
                        <a:rPr kumimoji="0" lang="tr-TR" sz="1400" kern="1200" dirty="0">
                          <a:solidFill>
                            <a:schemeClr val="dk1"/>
                          </a:solidFill>
                          <a:latin typeface="Palatino Linotype" pitchFamily="18" charset="0"/>
                          <a:ea typeface="+mn-ea"/>
                          <a:cs typeface="+mn-cs"/>
                        </a:rPr>
                        <a:t>10</a:t>
                      </a:r>
                    </a:p>
                  </a:txBody>
                  <a:tcPr marL="44450" marR="44450" marT="0" marB="0" anchor="ctr">
                    <a:solidFill>
                      <a:schemeClr val="bg1"/>
                    </a:solidFill>
                  </a:tcPr>
                </a:tc>
                <a:tc>
                  <a:txBody>
                    <a:bodyPr/>
                    <a:lstStyle/>
                    <a:p>
                      <a:pPr marL="0" algn="l" rtl="0" eaLnBrk="1" latinLnBrk="0" hangingPunct="1">
                        <a:spcAft>
                          <a:spcPts val="0"/>
                        </a:spcAft>
                      </a:pPr>
                      <a:r>
                        <a:rPr kumimoji="0" lang="tr-TR" sz="1400" b="1" kern="1200" dirty="0" smtClean="0">
                          <a:solidFill>
                            <a:srgbClr val="000000"/>
                          </a:solidFill>
                          <a:latin typeface="Palatino Linotype"/>
                          <a:ea typeface="Times New Roman"/>
                          <a:cs typeface="Times New Roman"/>
                        </a:rPr>
                        <a:t>ERZURUM</a:t>
                      </a:r>
                    </a:p>
                  </a:txBody>
                  <a:tcPr marL="44450" marR="44450" marT="0" marB="0" anchor="b">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16</a:t>
                      </a:r>
                      <a:endParaRPr lang="tr-TR" sz="1400">
                        <a:latin typeface="Calibri"/>
                        <a:ea typeface="Times New Roman"/>
                        <a:cs typeface="Times New Roman"/>
                      </a:endParaRPr>
                    </a:p>
                  </a:txBody>
                  <a:tcPr marL="44450" marR="44450" marT="0" marB="0" anchor="ctr">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1,3</a:t>
                      </a:r>
                      <a:endParaRPr lang="tr-TR" sz="1400">
                        <a:latin typeface="Calibri"/>
                        <a:ea typeface="Times New Roman"/>
                        <a:cs typeface="Times New Roman"/>
                      </a:endParaRPr>
                    </a:p>
                  </a:txBody>
                  <a:tcPr marL="44450" marR="44450" marT="0" marB="0" anchor="ctr">
                    <a:solidFill>
                      <a:schemeClr val="bg1"/>
                    </a:solidFill>
                  </a:tcPr>
                </a:tc>
              </a:tr>
              <a:tr h="288000">
                <a:tc>
                  <a:txBody>
                    <a:bodyPr/>
                    <a:lstStyle/>
                    <a:p>
                      <a:pPr marL="0" algn="ctr" rtl="0" eaLnBrk="1" latinLnBrk="0" hangingPunct="1">
                        <a:spcAft>
                          <a:spcPts val="0"/>
                        </a:spcAft>
                      </a:pPr>
                      <a:r>
                        <a:rPr kumimoji="0" lang="tr-TR" sz="1400" kern="1200" dirty="0">
                          <a:solidFill>
                            <a:schemeClr val="dk1"/>
                          </a:solidFill>
                          <a:latin typeface="Palatino Linotype" pitchFamily="18" charset="0"/>
                          <a:ea typeface="+mn-ea"/>
                          <a:cs typeface="+mn-cs"/>
                        </a:rPr>
                        <a:t>11</a:t>
                      </a:r>
                    </a:p>
                  </a:txBody>
                  <a:tcPr marL="44450" marR="44450" marT="0" marB="0" anchor="ctr"/>
                </a:tc>
                <a:tc>
                  <a:txBody>
                    <a:bodyPr/>
                    <a:lstStyle/>
                    <a:p>
                      <a:pPr marL="0" algn="l" rtl="0" eaLnBrk="1" latinLnBrk="0" hangingPunct="1">
                        <a:spcAft>
                          <a:spcPts val="0"/>
                        </a:spcAft>
                      </a:pPr>
                      <a:r>
                        <a:rPr kumimoji="0" lang="tr-TR" sz="1400" b="1" kern="1200" dirty="0" smtClean="0">
                          <a:solidFill>
                            <a:srgbClr val="000000"/>
                          </a:solidFill>
                          <a:latin typeface="Palatino Linotype"/>
                          <a:ea typeface="Times New Roman"/>
                          <a:cs typeface="Times New Roman"/>
                        </a:rPr>
                        <a:t>ESKİŞEHİR</a:t>
                      </a:r>
                    </a:p>
                  </a:txBody>
                  <a:tcPr marL="44450" marR="44450" marT="0" marB="0" anchor="b"/>
                </a:tc>
                <a:tc>
                  <a:txBody>
                    <a:bodyPr/>
                    <a:lstStyle/>
                    <a:p>
                      <a:pPr indent="8890" algn="ctr">
                        <a:spcAft>
                          <a:spcPts val="0"/>
                        </a:spcAft>
                      </a:pPr>
                      <a:r>
                        <a:rPr lang="tr-TR" sz="1400">
                          <a:solidFill>
                            <a:srgbClr val="000000"/>
                          </a:solidFill>
                          <a:latin typeface="Palatino Linotype"/>
                          <a:ea typeface="Times New Roman"/>
                          <a:cs typeface="Times New Roman"/>
                        </a:rPr>
                        <a:t>14</a:t>
                      </a:r>
                      <a:endParaRPr lang="tr-TR" sz="1400">
                        <a:latin typeface="Calibri"/>
                        <a:ea typeface="Times New Roman"/>
                        <a:cs typeface="Times New Roman"/>
                      </a:endParaRPr>
                    </a:p>
                  </a:txBody>
                  <a:tcPr marL="44450" marR="44450" marT="0" marB="0" anchor="ctr"/>
                </a:tc>
                <a:tc>
                  <a:txBody>
                    <a:bodyPr/>
                    <a:lstStyle/>
                    <a:p>
                      <a:pPr indent="8890" algn="ctr">
                        <a:spcAft>
                          <a:spcPts val="0"/>
                        </a:spcAft>
                      </a:pPr>
                      <a:r>
                        <a:rPr lang="tr-TR" sz="1400">
                          <a:solidFill>
                            <a:srgbClr val="000000"/>
                          </a:solidFill>
                          <a:latin typeface="Palatino Linotype"/>
                          <a:ea typeface="Times New Roman"/>
                          <a:cs typeface="Times New Roman"/>
                        </a:rPr>
                        <a:t>1,2</a:t>
                      </a:r>
                      <a:endParaRPr lang="tr-TR" sz="1400">
                        <a:latin typeface="Calibri"/>
                        <a:ea typeface="Times New Roman"/>
                        <a:cs typeface="Times New Roman"/>
                      </a:endParaRPr>
                    </a:p>
                  </a:txBody>
                  <a:tcPr marL="44450" marR="44450" marT="0" marB="0" anchor="ctr"/>
                </a:tc>
              </a:tr>
              <a:tr h="288000">
                <a:tc>
                  <a:txBody>
                    <a:bodyPr/>
                    <a:lstStyle/>
                    <a:p>
                      <a:pPr marL="0" algn="ctr" rtl="0" eaLnBrk="1" latinLnBrk="0" hangingPunct="1">
                        <a:spcAft>
                          <a:spcPts val="0"/>
                        </a:spcAft>
                      </a:pPr>
                      <a:r>
                        <a:rPr kumimoji="0" lang="tr-TR" sz="1400" kern="1200" dirty="0">
                          <a:solidFill>
                            <a:schemeClr val="dk1"/>
                          </a:solidFill>
                          <a:latin typeface="Palatino Linotype" pitchFamily="18" charset="0"/>
                          <a:ea typeface="+mn-ea"/>
                          <a:cs typeface="+mn-cs"/>
                        </a:rPr>
                        <a:t>12</a:t>
                      </a:r>
                    </a:p>
                  </a:txBody>
                  <a:tcPr marL="44450" marR="44450" marT="0" marB="0" anchor="ctr">
                    <a:solidFill>
                      <a:schemeClr val="bg1"/>
                    </a:solidFill>
                  </a:tcPr>
                </a:tc>
                <a:tc>
                  <a:txBody>
                    <a:bodyPr/>
                    <a:lstStyle/>
                    <a:p>
                      <a:pPr marL="0" algn="l" rtl="0" eaLnBrk="1" latinLnBrk="0" hangingPunct="1">
                        <a:spcAft>
                          <a:spcPts val="0"/>
                        </a:spcAft>
                      </a:pPr>
                      <a:r>
                        <a:rPr kumimoji="0" lang="tr-TR" sz="1400" b="1" kern="1200" dirty="0" smtClean="0">
                          <a:solidFill>
                            <a:srgbClr val="000000"/>
                          </a:solidFill>
                          <a:latin typeface="Palatino Linotype"/>
                          <a:ea typeface="Times New Roman"/>
                          <a:cs typeface="Times New Roman"/>
                        </a:rPr>
                        <a:t>GAZİANTEP</a:t>
                      </a:r>
                    </a:p>
                  </a:txBody>
                  <a:tcPr marL="44450" marR="44450" marT="0" marB="0" anchor="b">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37</a:t>
                      </a:r>
                      <a:endParaRPr lang="tr-TR" sz="1400">
                        <a:latin typeface="Calibri"/>
                        <a:ea typeface="Times New Roman"/>
                        <a:cs typeface="Times New Roman"/>
                      </a:endParaRPr>
                    </a:p>
                  </a:txBody>
                  <a:tcPr marL="44450" marR="44450" marT="0" marB="0" anchor="ctr">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3,0</a:t>
                      </a:r>
                      <a:endParaRPr lang="tr-TR" sz="1400">
                        <a:latin typeface="Calibri"/>
                        <a:ea typeface="Times New Roman"/>
                        <a:cs typeface="Times New Roman"/>
                      </a:endParaRPr>
                    </a:p>
                  </a:txBody>
                  <a:tcPr marL="44450" marR="44450" marT="0" marB="0" anchor="ctr">
                    <a:solidFill>
                      <a:schemeClr val="bg1"/>
                    </a:solidFill>
                  </a:tcPr>
                </a:tc>
              </a:tr>
              <a:tr h="288000">
                <a:tc>
                  <a:txBody>
                    <a:bodyPr/>
                    <a:lstStyle/>
                    <a:p>
                      <a:pPr marL="0" algn="ctr" rtl="0" eaLnBrk="1" latinLnBrk="0" hangingPunct="1">
                        <a:spcAft>
                          <a:spcPts val="0"/>
                        </a:spcAft>
                      </a:pPr>
                      <a:r>
                        <a:rPr kumimoji="0" lang="tr-TR" sz="1400" kern="1200" dirty="0">
                          <a:solidFill>
                            <a:schemeClr val="dk1"/>
                          </a:solidFill>
                          <a:latin typeface="Palatino Linotype" pitchFamily="18" charset="0"/>
                          <a:ea typeface="+mn-ea"/>
                          <a:cs typeface="+mn-cs"/>
                        </a:rPr>
                        <a:t>13</a:t>
                      </a:r>
                    </a:p>
                  </a:txBody>
                  <a:tcPr marL="44450" marR="44450" marT="0" marB="0" anchor="ctr"/>
                </a:tc>
                <a:tc>
                  <a:txBody>
                    <a:bodyPr/>
                    <a:lstStyle/>
                    <a:p>
                      <a:pPr marL="0" algn="l" rtl="0" eaLnBrk="1" latinLnBrk="0" hangingPunct="1">
                        <a:spcAft>
                          <a:spcPts val="0"/>
                        </a:spcAft>
                      </a:pPr>
                      <a:r>
                        <a:rPr kumimoji="0" lang="tr-TR" sz="1400" b="1" kern="1200" dirty="0" smtClean="0">
                          <a:solidFill>
                            <a:srgbClr val="000000"/>
                          </a:solidFill>
                          <a:latin typeface="Palatino Linotype"/>
                          <a:ea typeface="Times New Roman"/>
                          <a:cs typeface="Times New Roman"/>
                        </a:rPr>
                        <a:t>HATAY</a:t>
                      </a:r>
                    </a:p>
                  </a:txBody>
                  <a:tcPr marL="44450" marR="44450" marT="0" marB="0" anchor="b"/>
                </a:tc>
                <a:tc>
                  <a:txBody>
                    <a:bodyPr/>
                    <a:lstStyle/>
                    <a:p>
                      <a:pPr indent="8890" algn="ctr">
                        <a:spcAft>
                          <a:spcPts val="0"/>
                        </a:spcAft>
                      </a:pPr>
                      <a:r>
                        <a:rPr lang="tr-TR" sz="1400">
                          <a:solidFill>
                            <a:srgbClr val="000000"/>
                          </a:solidFill>
                          <a:latin typeface="Palatino Linotype"/>
                          <a:ea typeface="Times New Roman"/>
                          <a:cs typeface="Times New Roman"/>
                        </a:rPr>
                        <a:t>37</a:t>
                      </a:r>
                      <a:endParaRPr lang="tr-TR" sz="1400">
                        <a:latin typeface="Calibri"/>
                        <a:ea typeface="Times New Roman"/>
                        <a:cs typeface="Times New Roman"/>
                      </a:endParaRPr>
                    </a:p>
                  </a:txBody>
                  <a:tcPr marL="44450" marR="44450" marT="0" marB="0" anchor="ctr"/>
                </a:tc>
                <a:tc>
                  <a:txBody>
                    <a:bodyPr/>
                    <a:lstStyle/>
                    <a:p>
                      <a:pPr indent="8890" algn="ctr">
                        <a:spcAft>
                          <a:spcPts val="0"/>
                        </a:spcAft>
                      </a:pPr>
                      <a:r>
                        <a:rPr lang="tr-TR" sz="1400">
                          <a:solidFill>
                            <a:srgbClr val="000000"/>
                          </a:solidFill>
                          <a:latin typeface="Palatino Linotype"/>
                          <a:ea typeface="Times New Roman"/>
                          <a:cs typeface="Times New Roman"/>
                        </a:rPr>
                        <a:t>3,0</a:t>
                      </a:r>
                      <a:endParaRPr lang="tr-TR" sz="1400">
                        <a:latin typeface="Calibri"/>
                        <a:ea typeface="Times New Roman"/>
                        <a:cs typeface="Times New Roman"/>
                      </a:endParaRPr>
                    </a:p>
                  </a:txBody>
                  <a:tcPr marL="44450" marR="44450" marT="0" marB="0" anchor="ctr"/>
                </a:tc>
              </a:tr>
              <a:tr h="288000">
                <a:tc>
                  <a:txBody>
                    <a:bodyPr/>
                    <a:lstStyle/>
                    <a:p>
                      <a:pPr marL="0" algn="ctr" rtl="0" eaLnBrk="1" latinLnBrk="0" hangingPunct="1">
                        <a:spcAft>
                          <a:spcPts val="0"/>
                        </a:spcAft>
                      </a:pPr>
                      <a:r>
                        <a:rPr kumimoji="0" lang="tr-TR" sz="1400" kern="1200" dirty="0">
                          <a:solidFill>
                            <a:schemeClr val="dk1"/>
                          </a:solidFill>
                          <a:latin typeface="Palatino Linotype" pitchFamily="18" charset="0"/>
                          <a:ea typeface="+mn-ea"/>
                          <a:cs typeface="+mn-cs"/>
                        </a:rPr>
                        <a:t>14</a:t>
                      </a:r>
                    </a:p>
                  </a:txBody>
                  <a:tcPr marL="44450" marR="44450" marT="0" marB="0" anchor="ctr">
                    <a:solidFill>
                      <a:schemeClr val="bg1"/>
                    </a:solidFill>
                  </a:tcPr>
                </a:tc>
                <a:tc>
                  <a:txBody>
                    <a:bodyPr/>
                    <a:lstStyle/>
                    <a:p>
                      <a:pPr marL="0" algn="l" rtl="0" eaLnBrk="1" latinLnBrk="0" hangingPunct="1">
                        <a:spcAft>
                          <a:spcPts val="0"/>
                        </a:spcAft>
                      </a:pPr>
                      <a:r>
                        <a:rPr kumimoji="0" lang="tr-TR" sz="1400" b="1" kern="1200" dirty="0" smtClean="0">
                          <a:solidFill>
                            <a:srgbClr val="000000"/>
                          </a:solidFill>
                          <a:latin typeface="Palatino Linotype"/>
                          <a:ea typeface="Times New Roman"/>
                          <a:cs typeface="Times New Roman"/>
                        </a:rPr>
                        <a:t>İÇEL</a:t>
                      </a:r>
                    </a:p>
                  </a:txBody>
                  <a:tcPr marL="44450" marR="44450" marT="0" marB="0" anchor="b">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24</a:t>
                      </a:r>
                      <a:endParaRPr lang="tr-TR" sz="1400">
                        <a:latin typeface="Calibri"/>
                        <a:ea typeface="Times New Roman"/>
                        <a:cs typeface="Times New Roman"/>
                      </a:endParaRPr>
                    </a:p>
                  </a:txBody>
                  <a:tcPr marL="44450" marR="44450" marT="0" marB="0" anchor="ctr">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2,0</a:t>
                      </a:r>
                      <a:endParaRPr lang="tr-TR" sz="1400">
                        <a:latin typeface="Calibri"/>
                        <a:ea typeface="Times New Roman"/>
                        <a:cs typeface="Times New Roman"/>
                      </a:endParaRPr>
                    </a:p>
                  </a:txBody>
                  <a:tcPr marL="44450" marR="44450" marT="0" marB="0" anchor="ctr">
                    <a:solidFill>
                      <a:schemeClr val="bg1"/>
                    </a:solidFill>
                  </a:tcPr>
                </a:tc>
              </a:tr>
              <a:tr h="288000">
                <a:tc>
                  <a:txBody>
                    <a:bodyPr/>
                    <a:lstStyle/>
                    <a:p>
                      <a:pPr marL="0" algn="ctr" rtl="0" eaLnBrk="1" latinLnBrk="0" hangingPunct="1">
                        <a:spcAft>
                          <a:spcPts val="0"/>
                        </a:spcAft>
                      </a:pPr>
                      <a:r>
                        <a:rPr kumimoji="0" lang="tr-TR" sz="1400" kern="1200" dirty="0">
                          <a:solidFill>
                            <a:schemeClr val="dk1"/>
                          </a:solidFill>
                          <a:latin typeface="Palatino Linotype" pitchFamily="18" charset="0"/>
                          <a:ea typeface="+mn-ea"/>
                          <a:cs typeface="+mn-cs"/>
                        </a:rPr>
                        <a:t>15</a:t>
                      </a:r>
                    </a:p>
                  </a:txBody>
                  <a:tcPr marL="44450" marR="44450" marT="0" marB="0" anchor="ctr"/>
                </a:tc>
                <a:tc>
                  <a:txBody>
                    <a:bodyPr/>
                    <a:lstStyle/>
                    <a:p>
                      <a:pPr marL="0" algn="l" rtl="0" eaLnBrk="1" latinLnBrk="0" hangingPunct="1">
                        <a:spcAft>
                          <a:spcPts val="0"/>
                        </a:spcAft>
                      </a:pPr>
                      <a:r>
                        <a:rPr kumimoji="0" lang="tr-TR" sz="1400" b="1" kern="1200" dirty="0" smtClean="0">
                          <a:solidFill>
                            <a:srgbClr val="000000"/>
                          </a:solidFill>
                          <a:latin typeface="Palatino Linotype"/>
                          <a:ea typeface="Times New Roman"/>
                          <a:cs typeface="Times New Roman"/>
                        </a:rPr>
                        <a:t>İSTANBUL</a:t>
                      </a:r>
                    </a:p>
                  </a:txBody>
                  <a:tcPr marL="44450" marR="44450" marT="0" marB="0" anchor="b"/>
                </a:tc>
                <a:tc>
                  <a:txBody>
                    <a:bodyPr/>
                    <a:lstStyle/>
                    <a:p>
                      <a:pPr indent="8890" algn="ctr">
                        <a:spcAft>
                          <a:spcPts val="0"/>
                        </a:spcAft>
                      </a:pPr>
                      <a:r>
                        <a:rPr lang="tr-TR" sz="1400">
                          <a:solidFill>
                            <a:srgbClr val="000000"/>
                          </a:solidFill>
                          <a:latin typeface="Palatino Linotype"/>
                          <a:ea typeface="Times New Roman"/>
                          <a:cs typeface="Times New Roman"/>
                        </a:rPr>
                        <a:t>271</a:t>
                      </a:r>
                      <a:endParaRPr lang="tr-TR" sz="1400">
                        <a:latin typeface="Calibri"/>
                        <a:ea typeface="Times New Roman"/>
                        <a:cs typeface="Times New Roman"/>
                      </a:endParaRPr>
                    </a:p>
                  </a:txBody>
                  <a:tcPr marL="44450" marR="44450" marT="0" marB="0" anchor="ctr"/>
                </a:tc>
                <a:tc>
                  <a:txBody>
                    <a:bodyPr/>
                    <a:lstStyle/>
                    <a:p>
                      <a:pPr indent="8890" algn="ctr">
                        <a:spcAft>
                          <a:spcPts val="0"/>
                        </a:spcAft>
                      </a:pPr>
                      <a:r>
                        <a:rPr lang="tr-TR" sz="1400">
                          <a:solidFill>
                            <a:srgbClr val="000000"/>
                          </a:solidFill>
                          <a:latin typeface="Palatino Linotype"/>
                          <a:ea typeface="Times New Roman"/>
                          <a:cs typeface="Times New Roman"/>
                        </a:rPr>
                        <a:t>22,3</a:t>
                      </a:r>
                      <a:endParaRPr lang="tr-TR" sz="1400">
                        <a:latin typeface="Calibri"/>
                        <a:ea typeface="Times New Roman"/>
                        <a:cs typeface="Times New Roman"/>
                      </a:endParaRPr>
                    </a:p>
                  </a:txBody>
                  <a:tcPr marL="44450" marR="44450" marT="0" marB="0" anchor="ctr"/>
                </a:tc>
              </a:tr>
              <a:tr h="288000">
                <a:tc>
                  <a:txBody>
                    <a:bodyPr/>
                    <a:lstStyle/>
                    <a:p>
                      <a:pPr marL="0" algn="ctr" rtl="0" eaLnBrk="1" latinLnBrk="0" hangingPunct="1">
                        <a:spcAft>
                          <a:spcPts val="0"/>
                        </a:spcAft>
                      </a:pPr>
                      <a:r>
                        <a:rPr kumimoji="0" lang="tr-TR" sz="1400" kern="1200" dirty="0">
                          <a:solidFill>
                            <a:schemeClr val="dk1"/>
                          </a:solidFill>
                          <a:latin typeface="Palatino Linotype" pitchFamily="18" charset="0"/>
                          <a:ea typeface="+mn-ea"/>
                          <a:cs typeface="+mn-cs"/>
                        </a:rPr>
                        <a:t>16</a:t>
                      </a:r>
                    </a:p>
                  </a:txBody>
                  <a:tcPr marL="44450" marR="44450" marT="0" marB="0" anchor="ctr">
                    <a:solidFill>
                      <a:schemeClr val="bg1"/>
                    </a:solidFill>
                  </a:tcPr>
                </a:tc>
                <a:tc>
                  <a:txBody>
                    <a:bodyPr/>
                    <a:lstStyle/>
                    <a:p>
                      <a:pPr marL="0" algn="l" rtl="0" eaLnBrk="1" latinLnBrk="0" hangingPunct="1">
                        <a:spcAft>
                          <a:spcPts val="0"/>
                        </a:spcAft>
                      </a:pPr>
                      <a:r>
                        <a:rPr kumimoji="0" lang="tr-TR" sz="1400" b="1" kern="1200" dirty="0" smtClean="0">
                          <a:solidFill>
                            <a:srgbClr val="000000"/>
                          </a:solidFill>
                          <a:latin typeface="Palatino Linotype"/>
                          <a:ea typeface="Times New Roman"/>
                          <a:cs typeface="Times New Roman"/>
                        </a:rPr>
                        <a:t>İZMİR</a:t>
                      </a:r>
                    </a:p>
                  </a:txBody>
                  <a:tcPr marL="44450" marR="44450" marT="0" marB="0" anchor="b">
                    <a:solidFill>
                      <a:schemeClr val="bg1"/>
                    </a:solidFill>
                  </a:tcPr>
                </a:tc>
                <a:tc>
                  <a:txBody>
                    <a:bodyPr/>
                    <a:lstStyle/>
                    <a:p>
                      <a:pPr indent="8890" algn="ctr">
                        <a:spcAft>
                          <a:spcPts val="0"/>
                        </a:spcAft>
                      </a:pPr>
                      <a:r>
                        <a:rPr lang="tr-TR" sz="1400">
                          <a:solidFill>
                            <a:srgbClr val="000000"/>
                          </a:solidFill>
                          <a:latin typeface="Palatino Linotype"/>
                          <a:ea typeface="Times New Roman"/>
                          <a:cs typeface="Times New Roman"/>
                        </a:rPr>
                        <a:t>68</a:t>
                      </a:r>
                      <a:endParaRPr lang="tr-TR" sz="1400">
                        <a:latin typeface="Calibri"/>
                        <a:ea typeface="Times New Roman"/>
                        <a:cs typeface="Times New Roman"/>
                      </a:endParaRPr>
                    </a:p>
                  </a:txBody>
                  <a:tcPr marL="44450" marR="44450" marT="0" marB="0" anchor="ctr">
                    <a:solidFill>
                      <a:schemeClr val="bg1"/>
                    </a:solidFill>
                  </a:tcPr>
                </a:tc>
                <a:tc>
                  <a:txBody>
                    <a:bodyPr/>
                    <a:lstStyle/>
                    <a:p>
                      <a:pPr indent="8890" algn="ctr">
                        <a:spcAft>
                          <a:spcPts val="0"/>
                        </a:spcAft>
                      </a:pPr>
                      <a:r>
                        <a:rPr lang="tr-TR" sz="1400" dirty="0">
                          <a:solidFill>
                            <a:srgbClr val="000000"/>
                          </a:solidFill>
                          <a:latin typeface="Palatino Linotype"/>
                          <a:ea typeface="Times New Roman"/>
                          <a:cs typeface="Times New Roman"/>
                        </a:rPr>
                        <a:t>5,6</a:t>
                      </a:r>
                      <a:endParaRPr lang="tr-TR" sz="1400" dirty="0">
                        <a:latin typeface="Calibri"/>
                        <a:ea typeface="Times New Roman"/>
                        <a:cs typeface="Times New Roman"/>
                      </a:endParaRPr>
                    </a:p>
                  </a:txBody>
                  <a:tcPr marL="44450" marR="44450" marT="0" marB="0" anchor="ctr">
                    <a:solidFill>
                      <a:schemeClr val="bg1"/>
                    </a:solidFill>
                  </a:tcPr>
                </a:tc>
              </a:tr>
            </a:tbl>
          </a:graphicData>
        </a:graphic>
      </p:graphicFrame>
      <p:sp>
        <p:nvSpPr>
          <p:cNvPr id="8" name="8 Metin kutusu"/>
          <p:cNvSpPr txBox="1">
            <a:spLocks noChangeArrowheads="1"/>
          </p:cNvSpPr>
          <p:nvPr/>
        </p:nvSpPr>
        <p:spPr bwMode="auto">
          <a:xfrm>
            <a:off x="785813" y="214313"/>
            <a:ext cx="8143875" cy="276225"/>
          </a:xfrm>
          <a:prstGeom prst="rect">
            <a:avLst/>
          </a:prstGeom>
          <a:noFill/>
          <a:ln w="9525">
            <a:noFill/>
            <a:miter lim="800000"/>
            <a:headEnd/>
            <a:tailEnd/>
          </a:ln>
        </p:spPr>
        <p:txBody>
          <a:bodyPr>
            <a:spAutoFit/>
          </a:bodyPr>
          <a:lstStyle/>
          <a:p>
            <a:pPr algn="r"/>
            <a:r>
              <a:rPr lang="tr-TR" sz="1200" b="1" dirty="0">
                <a:solidFill>
                  <a:srgbClr val="FF0000"/>
                </a:solidFill>
                <a:latin typeface="Palatino Linotype" pitchFamily="18" charset="0"/>
              </a:rPr>
              <a:t>Araştırmanın Demografisi</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857232"/>
            <a:ext cx="8229600" cy="642942"/>
          </a:xfrm>
        </p:spPr>
        <p:txBody>
          <a:bodyPr/>
          <a:lstStyle/>
          <a:p>
            <a:pPr algn="ctr" fontAlgn="auto">
              <a:spcAft>
                <a:spcPts val="0"/>
              </a:spcAft>
              <a:defRPr/>
            </a:pPr>
            <a:r>
              <a:rPr lang="tr-TR" sz="2400" dirty="0" smtClean="0">
                <a:solidFill>
                  <a:schemeClr val="tx1"/>
                </a:solidFill>
                <a:effectLst/>
                <a:latin typeface="Palatino Linotype" pitchFamily="18" charset="0"/>
              </a:rPr>
              <a:t>Cinsiyet ve Yaş</a:t>
            </a:r>
            <a:endParaRPr lang="tr-TR" sz="2400" dirty="0">
              <a:solidFill>
                <a:schemeClr val="tx1"/>
              </a:solidFill>
              <a:effectLst/>
              <a:latin typeface="Palatino Linotype" pitchFamily="18" charset="0"/>
            </a:endParaRPr>
          </a:p>
        </p:txBody>
      </p:sp>
      <p:sp>
        <p:nvSpPr>
          <p:cNvPr id="79875" name="5 Metin kutusu"/>
          <p:cNvSpPr txBox="1">
            <a:spLocks noChangeArrowheads="1"/>
          </p:cNvSpPr>
          <p:nvPr/>
        </p:nvSpPr>
        <p:spPr bwMode="auto">
          <a:xfrm>
            <a:off x="1535113" y="4933950"/>
            <a:ext cx="1179512" cy="400050"/>
          </a:xfrm>
          <a:prstGeom prst="rect">
            <a:avLst/>
          </a:prstGeom>
          <a:noFill/>
          <a:ln w="9525">
            <a:noFill/>
            <a:miter lim="800000"/>
            <a:headEnd/>
            <a:tailEnd/>
          </a:ln>
        </p:spPr>
        <p:txBody>
          <a:bodyPr>
            <a:spAutoFit/>
          </a:bodyPr>
          <a:lstStyle/>
          <a:p>
            <a:r>
              <a:rPr lang="tr-TR" sz="2000" b="1">
                <a:latin typeface="Palatino Linotype" pitchFamily="18" charset="0"/>
              </a:rPr>
              <a:t>Cinsiyet</a:t>
            </a:r>
          </a:p>
        </p:txBody>
      </p:sp>
      <p:sp>
        <p:nvSpPr>
          <p:cNvPr id="79876" name="7 Metin kutusu"/>
          <p:cNvSpPr txBox="1">
            <a:spLocks noChangeArrowheads="1"/>
          </p:cNvSpPr>
          <p:nvPr/>
        </p:nvSpPr>
        <p:spPr bwMode="auto">
          <a:xfrm>
            <a:off x="5535613" y="4940300"/>
            <a:ext cx="1571625" cy="369888"/>
          </a:xfrm>
          <a:prstGeom prst="rect">
            <a:avLst/>
          </a:prstGeom>
          <a:noFill/>
          <a:ln w="9525">
            <a:noFill/>
            <a:miter lim="800000"/>
            <a:headEnd/>
            <a:tailEnd/>
          </a:ln>
        </p:spPr>
        <p:txBody>
          <a:bodyPr>
            <a:spAutoFit/>
          </a:bodyPr>
          <a:lstStyle/>
          <a:p>
            <a:r>
              <a:rPr lang="tr-TR" b="1">
                <a:latin typeface="Palatino Linotype" pitchFamily="18" charset="0"/>
              </a:rPr>
              <a:t>Yaş Grupları</a:t>
            </a:r>
          </a:p>
        </p:txBody>
      </p:sp>
      <p:sp>
        <p:nvSpPr>
          <p:cNvPr id="79877" name="8 Metin kutusu"/>
          <p:cNvSpPr txBox="1">
            <a:spLocks noChangeArrowheads="1"/>
          </p:cNvSpPr>
          <p:nvPr/>
        </p:nvSpPr>
        <p:spPr bwMode="auto">
          <a:xfrm>
            <a:off x="785813" y="214313"/>
            <a:ext cx="8143875" cy="276225"/>
          </a:xfrm>
          <a:prstGeom prst="rect">
            <a:avLst/>
          </a:prstGeom>
          <a:noFill/>
          <a:ln w="9525">
            <a:noFill/>
            <a:miter lim="800000"/>
            <a:headEnd/>
            <a:tailEnd/>
          </a:ln>
        </p:spPr>
        <p:txBody>
          <a:bodyPr>
            <a:spAutoFit/>
          </a:bodyPr>
          <a:lstStyle/>
          <a:p>
            <a:pPr algn="r"/>
            <a:r>
              <a:rPr lang="tr-TR" sz="1200" b="1" dirty="0">
                <a:solidFill>
                  <a:srgbClr val="FF0000"/>
                </a:solidFill>
                <a:latin typeface="Palatino Linotype" pitchFamily="18" charset="0"/>
              </a:rPr>
              <a:t>Araştırmanın Demografisi</a:t>
            </a:r>
          </a:p>
        </p:txBody>
      </p:sp>
      <p:sp>
        <p:nvSpPr>
          <p:cNvPr id="79878" name="6 Slayt Numarası Yer Tutucusu"/>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A21D7DF8-E8D7-4A27-B562-5E12CFFA034E}" type="slidenum">
              <a:rPr lang="tr-TR"/>
              <a:pPr fontAlgn="base">
                <a:spcBef>
                  <a:spcPct val="0"/>
                </a:spcBef>
                <a:spcAft>
                  <a:spcPct val="0"/>
                </a:spcAft>
              </a:pPr>
              <a:t>14</a:t>
            </a:fld>
            <a:endParaRPr lang="tr-TR"/>
          </a:p>
        </p:txBody>
      </p:sp>
      <p:graphicFrame>
        <p:nvGraphicFramePr>
          <p:cNvPr id="10" name="32 Grafik"/>
          <p:cNvGraphicFramePr/>
          <p:nvPr/>
        </p:nvGraphicFramePr>
        <p:xfrm>
          <a:off x="228600" y="2047875"/>
          <a:ext cx="4572000" cy="27622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33 Grafik"/>
          <p:cNvGraphicFramePr/>
          <p:nvPr/>
        </p:nvGraphicFramePr>
        <p:xfrm>
          <a:off x="4343400" y="1828800"/>
          <a:ext cx="4572000" cy="3200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966782"/>
            <a:ext cx="8229600" cy="785818"/>
          </a:xfrm>
        </p:spPr>
        <p:txBody>
          <a:bodyPr/>
          <a:lstStyle/>
          <a:p>
            <a:pPr algn="ctr" fontAlgn="auto">
              <a:spcAft>
                <a:spcPts val="0"/>
              </a:spcAft>
              <a:defRPr/>
            </a:pPr>
            <a:r>
              <a:rPr lang="tr-TR" sz="2400" dirty="0" smtClean="0">
                <a:solidFill>
                  <a:schemeClr val="tx1"/>
                </a:solidFill>
                <a:effectLst/>
                <a:latin typeface="Palatino Linotype" pitchFamily="18" charset="0"/>
              </a:rPr>
              <a:t>Eğitim Durumu</a:t>
            </a:r>
            <a:endParaRPr lang="tr-TR" sz="2400" dirty="0">
              <a:solidFill>
                <a:schemeClr val="tx1"/>
              </a:solidFill>
              <a:effectLst/>
              <a:latin typeface="Palatino Linotype" pitchFamily="18" charset="0"/>
            </a:endParaRPr>
          </a:p>
        </p:txBody>
      </p:sp>
      <p:sp>
        <p:nvSpPr>
          <p:cNvPr id="80899" name="3 Metin kutusu"/>
          <p:cNvSpPr txBox="1">
            <a:spLocks noChangeArrowheads="1"/>
          </p:cNvSpPr>
          <p:nvPr/>
        </p:nvSpPr>
        <p:spPr bwMode="auto">
          <a:xfrm>
            <a:off x="785813" y="214313"/>
            <a:ext cx="8143875" cy="276225"/>
          </a:xfrm>
          <a:prstGeom prst="rect">
            <a:avLst/>
          </a:prstGeom>
          <a:noFill/>
          <a:ln w="9525">
            <a:noFill/>
            <a:miter lim="800000"/>
            <a:headEnd/>
            <a:tailEnd/>
          </a:ln>
        </p:spPr>
        <p:txBody>
          <a:bodyPr>
            <a:spAutoFit/>
          </a:bodyPr>
          <a:lstStyle/>
          <a:p>
            <a:pPr algn="r"/>
            <a:r>
              <a:rPr lang="tr-TR" sz="1200" b="1">
                <a:solidFill>
                  <a:srgbClr val="FF0000"/>
                </a:solidFill>
                <a:latin typeface="Palatino Linotype" pitchFamily="18" charset="0"/>
              </a:rPr>
              <a:t>Araştırmanın Demografisi</a:t>
            </a:r>
          </a:p>
        </p:txBody>
      </p:sp>
      <p:sp>
        <p:nvSpPr>
          <p:cNvPr id="80900" name="4 Slayt Numarası Yer Tutucusu"/>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DDFA5169-24D7-4CEE-84B9-FE8F9386547B}" type="slidenum">
              <a:rPr lang="tr-TR"/>
              <a:pPr fontAlgn="base">
                <a:spcBef>
                  <a:spcPct val="0"/>
                </a:spcBef>
                <a:spcAft>
                  <a:spcPct val="0"/>
                </a:spcAft>
              </a:pPr>
              <a:t>15</a:t>
            </a:fld>
            <a:endParaRPr lang="tr-TR"/>
          </a:p>
        </p:txBody>
      </p:sp>
      <p:graphicFrame>
        <p:nvGraphicFramePr>
          <p:cNvPr id="7" name="34 Grafik"/>
          <p:cNvGraphicFramePr/>
          <p:nvPr/>
        </p:nvGraphicFramePr>
        <p:xfrm>
          <a:off x="972000" y="1752601"/>
          <a:ext cx="7200000" cy="41909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785802"/>
            <a:ext cx="8229600" cy="785810"/>
          </a:xfrm>
        </p:spPr>
        <p:txBody>
          <a:bodyPr/>
          <a:lstStyle/>
          <a:p>
            <a:pPr algn="ctr" fontAlgn="auto">
              <a:spcAft>
                <a:spcPts val="0"/>
              </a:spcAft>
              <a:defRPr/>
            </a:pPr>
            <a:r>
              <a:rPr lang="tr-TR" sz="2400" dirty="0" smtClean="0">
                <a:solidFill>
                  <a:schemeClr val="tx1"/>
                </a:solidFill>
                <a:effectLst/>
                <a:latin typeface="Palatino Linotype" pitchFamily="18" charset="0"/>
              </a:rPr>
              <a:t>Meslek</a:t>
            </a:r>
            <a:endParaRPr lang="tr-TR" sz="2400" dirty="0">
              <a:solidFill>
                <a:schemeClr val="tx1"/>
              </a:solidFill>
              <a:effectLst/>
              <a:latin typeface="Palatino Linotype" pitchFamily="18" charset="0"/>
            </a:endParaRPr>
          </a:p>
        </p:txBody>
      </p:sp>
      <p:sp>
        <p:nvSpPr>
          <p:cNvPr id="81923" name="5 Metin kutusu"/>
          <p:cNvSpPr txBox="1">
            <a:spLocks noChangeArrowheads="1"/>
          </p:cNvSpPr>
          <p:nvPr/>
        </p:nvSpPr>
        <p:spPr bwMode="auto">
          <a:xfrm>
            <a:off x="785813" y="214313"/>
            <a:ext cx="8143875" cy="276225"/>
          </a:xfrm>
          <a:prstGeom prst="rect">
            <a:avLst/>
          </a:prstGeom>
          <a:noFill/>
          <a:ln w="9525">
            <a:noFill/>
            <a:miter lim="800000"/>
            <a:headEnd/>
            <a:tailEnd/>
          </a:ln>
        </p:spPr>
        <p:txBody>
          <a:bodyPr>
            <a:spAutoFit/>
          </a:bodyPr>
          <a:lstStyle/>
          <a:p>
            <a:pPr algn="r"/>
            <a:r>
              <a:rPr lang="tr-TR" sz="1200" b="1">
                <a:solidFill>
                  <a:srgbClr val="FF0000"/>
                </a:solidFill>
                <a:latin typeface="Palatino Linotype" pitchFamily="18" charset="0"/>
              </a:rPr>
              <a:t>Araştırmanın Demografisi</a:t>
            </a:r>
          </a:p>
        </p:txBody>
      </p:sp>
      <p:sp>
        <p:nvSpPr>
          <p:cNvPr id="81924" name="4 Slayt Numarası Yer Tutucusu"/>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79A44F9B-EFFE-4508-8A52-3CF3DC27D43D}" type="slidenum">
              <a:rPr lang="tr-TR"/>
              <a:pPr fontAlgn="base">
                <a:spcBef>
                  <a:spcPct val="0"/>
                </a:spcBef>
                <a:spcAft>
                  <a:spcPct val="0"/>
                </a:spcAft>
              </a:pPr>
              <a:t>16</a:t>
            </a:fld>
            <a:endParaRPr lang="tr-TR"/>
          </a:p>
        </p:txBody>
      </p:sp>
      <p:graphicFrame>
        <p:nvGraphicFramePr>
          <p:cNvPr id="7" name="35 Grafik"/>
          <p:cNvGraphicFramePr/>
          <p:nvPr/>
        </p:nvGraphicFramePr>
        <p:xfrm>
          <a:off x="972000" y="1371601"/>
          <a:ext cx="7200000" cy="49529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785802"/>
            <a:ext cx="8229600" cy="785810"/>
          </a:xfrm>
        </p:spPr>
        <p:txBody>
          <a:bodyPr/>
          <a:lstStyle/>
          <a:p>
            <a:pPr algn="ctr" fontAlgn="auto">
              <a:spcAft>
                <a:spcPts val="0"/>
              </a:spcAft>
              <a:defRPr/>
            </a:pPr>
            <a:r>
              <a:rPr lang="tr-TR" sz="2400" dirty="0" smtClean="0">
                <a:solidFill>
                  <a:schemeClr val="tx1"/>
                </a:solidFill>
                <a:effectLst/>
                <a:latin typeface="Palatino Linotype" pitchFamily="18" charset="0"/>
              </a:rPr>
              <a:t>Aylık Gelir</a:t>
            </a:r>
            <a:endParaRPr lang="tr-TR" sz="2400" dirty="0">
              <a:solidFill>
                <a:schemeClr val="tx1"/>
              </a:solidFill>
              <a:effectLst/>
              <a:latin typeface="Palatino Linotype" pitchFamily="18" charset="0"/>
            </a:endParaRPr>
          </a:p>
        </p:txBody>
      </p:sp>
      <p:sp>
        <p:nvSpPr>
          <p:cNvPr id="82947" name="6 Metin kutusu"/>
          <p:cNvSpPr txBox="1">
            <a:spLocks noChangeArrowheads="1"/>
          </p:cNvSpPr>
          <p:nvPr/>
        </p:nvSpPr>
        <p:spPr bwMode="auto">
          <a:xfrm>
            <a:off x="785813" y="214313"/>
            <a:ext cx="8143875" cy="276225"/>
          </a:xfrm>
          <a:prstGeom prst="rect">
            <a:avLst/>
          </a:prstGeom>
          <a:noFill/>
          <a:ln w="9525">
            <a:noFill/>
            <a:miter lim="800000"/>
            <a:headEnd/>
            <a:tailEnd/>
          </a:ln>
        </p:spPr>
        <p:txBody>
          <a:bodyPr>
            <a:spAutoFit/>
          </a:bodyPr>
          <a:lstStyle/>
          <a:p>
            <a:pPr algn="r"/>
            <a:r>
              <a:rPr lang="tr-TR" sz="1200" b="1">
                <a:solidFill>
                  <a:srgbClr val="FF0000"/>
                </a:solidFill>
                <a:latin typeface="Palatino Linotype" pitchFamily="18" charset="0"/>
              </a:rPr>
              <a:t>Araştırmanın Demografisi</a:t>
            </a:r>
          </a:p>
        </p:txBody>
      </p:sp>
      <p:sp>
        <p:nvSpPr>
          <p:cNvPr id="82948" name="4 Slayt Numarası Yer Tutucusu"/>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F2F2E7E2-2849-46C4-A791-80ABD07AC83B}" type="slidenum">
              <a:rPr lang="tr-TR"/>
              <a:pPr fontAlgn="base">
                <a:spcBef>
                  <a:spcPct val="0"/>
                </a:spcBef>
                <a:spcAft>
                  <a:spcPct val="0"/>
                </a:spcAft>
              </a:pPr>
              <a:t>17</a:t>
            </a:fld>
            <a:endParaRPr lang="tr-TR"/>
          </a:p>
        </p:txBody>
      </p:sp>
      <p:graphicFrame>
        <p:nvGraphicFramePr>
          <p:cNvPr id="7" name="36 Grafik"/>
          <p:cNvGraphicFramePr/>
          <p:nvPr/>
        </p:nvGraphicFramePr>
        <p:xfrm>
          <a:off x="972000" y="1524000"/>
          <a:ext cx="7200000" cy="4419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1 İçerik Yer Tutucusu"/>
          <p:cNvSpPr>
            <a:spLocks noGrp="1"/>
          </p:cNvSpPr>
          <p:nvPr>
            <p:ph idx="1"/>
          </p:nvPr>
        </p:nvSpPr>
        <p:spPr>
          <a:xfrm>
            <a:off x="971550" y="2133600"/>
            <a:ext cx="7200900" cy="2879725"/>
          </a:xfrm>
        </p:spPr>
        <p:txBody>
          <a:bodyPr/>
          <a:lstStyle/>
          <a:p>
            <a:pPr algn="ctr">
              <a:buFont typeface="Wingdings 3" pitchFamily="18" charset="2"/>
              <a:buNone/>
            </a:pPr>
            <a:r>
              <a:rPr lang="tr-TR" sz="4000" b="1" smtClean="0">
                <a:solidFill>
                  <a:schemeClr val="tx2"/>
                </a:solidFill>
                <a:latin typeface="Palatino Linotype" pitchFamily="18" charset="0"/>
              </a:rPr>
              <a:t>TEŞEKKÜR EDERİZ</a:t>
            </a:r>
          </a:p>
        </p:txBody>
      </p:sp>
      <p:pic>
        <p:nvPicPr>
          <p:cNvPr id="83971" name="4 Resim" descr="metropoll.png"/>
          <p:cNvPicPr>
            <a:picLocks noChangeAspect="1"/>
          </p:cNvPicPr>
          <p:nvPr/>
        </p:nvPicPr>
        <p:blipFill>
          <a:blip r:embed="rId2" cstate="print"/>
          <a:srcRect/>
          <a:stretch>
            <a:fillRect/>
          </a:stretch>
        </p:blipFill>
        <p:spPr bwMode="auto">
          <a:xfrm>
            <a:off x="3457575" y="3143250"/>
            <a:ext cx="3136900" cy="1285875"/>
          </a:xfrm>
          <a:prstGeom prst="rect">
            <a:avLst/>
          </a:prstGeom>
          <a:noFill/>
          <a:ln w="9525">
            <a:noFill/>
            <a:miter lim="800000"/>
            <a:headEnd/>
            <a:tailEnd/>
          </a:ln>
        </p:spPr>
      </p:pic>
      <p:sp>
        <p:nvSpPr>
          <p:cNvPr id="83972" name="3 Slayt Numarası Yer Tutucusu"/>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93FBBBEC-C81D-420B-9EDB-B523516688EA}" type="slidenum">
              <a:rPr lang="tr-TR"/>
              <a:pPr fontAlgn="base">
                <a:spcBef>
                  <a:spcPct val="0"/>
                </a:spcBef>
                <a:spcAft>
                  <a:spcPct val="0"/>
                </a:spcAft>
              </a:pPr>
              <a:t>18</a:t>
            </a:fld>
            <a:endParaRPr lang="tr-T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97875"/>
            <a:ext cx="8229600" cy="1143000"/>
          </a:xfrm>
        </p:spPr>
        <p:txBody>
          <a:bodyPr>
            <a:normAutofit/>
          </a:bodyPr>
          <a:lstStyle/>
          <a:p>
            <a:pPr algn="ctr" fontAlgn="auto">
              <a:spcAft>
                <a:spcPts val="0"/>
              </a:spcAft>
              <a:defRPr/>
            </a:pPr>
            <a:r>
              <a:rPr lang="tr-TR" sz="3000" dirty="0" smtClean="0">
                <a:solidFill>
                  <a:schemeClr val="tx1"/>
                </a:solidFill>
                <a:effectLst/>
                <a:latin typeface="Palatino Linotype" pitchFamily="18" charset="0"/>
              </a:rPr>
              <a:t>SUNUŞ-1</a:t>
            </a:r>
            <a:endParaRPr lang="tr-TR" sz="3000" dirty="0">
              <a:solidFill>
                <a:schemeClr val="tx1"/>
              </a:solidFill>
              <a:effectLst/>
              <a:latin typeface="Palatino Linotype" pitchFamily="18" charset="0"/>
            </a:endParaRPr>
          </a:p>
        </p:txBody>
      </p:sp>
      <p:sp>
        <p:nvSpPr>
          <p:cNvPr id="10243" name="3 Slayt Numarası Yer Tutucusu"/>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FFF50289-87CB-4FC0-8602-A8CB7FED3DA7}" type="slidenum">
              <a:rPr lang="tr-TR"/>
              <a:pPr fontAlgn="base">
                <a:spcBef>
                  <a:spcPct val="0"/>
                </a:spcBef>
                <a:spcAft>
                  <a:spcPct val="0"/>
                </a:spcAft>
              </a:pPr>
              <a:t>2</a:t>
            </a:fld>
            <a:endParaRPr lang="tr-TR"/>
          </a:p>
        </p:txBody>
      </p:sp>
      <p:sp>
        <p:nvSpPr>
          <p:cNvPr id="10244" name="4 Metin kutusu"/>
          <p:cNvSpPr txBox="1">
            <a:spLocks noChangeArrowheads="1"/>
          </p:cNvSpPr>
          <p:nvPr/>
        </p:nvSpPr>
        <p:spPr bwMode="auto">
          <a:xfrm>
            <a:off x="928688" y="1571625"/>
            <a:ext cx="7286625" cy="646113"/>
          </a:xfrm>
          <a:prstGeom prst="rect">
            <a:avLst/>
          </a:prstGeom>
          <a:noFill/>
          <a:ln w="9525">
            <a:noFill/>
            <a:miter lim="800000"/>
            <a:headEnd/>
            <a:tailEnd/>
          </a:ln>
        </p:spPr>
        <p:txBody>
          <a:bodyPr>
            <a:spAutoFit/>
          </a:bodyPr>
          <a:lstStyle/>
          <a:p>
            <a:pPr algn="just"/>
            <a:endParaRPr lang="tr-TR">
              <a:latin typeface="Palatino Linotype" pitchFamily="18" charset="0"/>
            </a:endParaRPr>
          </a:p>
          <a:p>
            <a:endParaRPr lang="tr-TR">
              <a:latin typeface="Palatino Linotype" pitchFamily="18" charset="0"/>
            </a:endParaRPr>
          </a:p>
        </p:txBody>
      </p:sp>
      <p:sp>
        <p:nvSpPr>
          <p:cNvPr id="10245" name="5 Metin kutusu"/>
          <p:cNvSpPr txBox="1">
            <a:spLocks noChangeArrowheads="1"/>
          </p:cNvSpPr>
          <p:nvPr/>
        </p:nvSpPr>
        <p:spPr bwMode="auto">
          <a:xfrm>
            <a:off x="685800" y="773876"/>
            <a:ext cx="7924800" cy="6217087"/>
          </a:xfrm>
          <a:prstGeom prst="rect">
            <a:avLst/>
          </a:prstGeom>
          <a:noFill/>
          <a:ln w="9525">
            <a:noFill/>
            <a:miter lim="800000"/>
            <a:headEnd/>
            <a:tailEnd/>
          </a:ln>
        </p:spPr>
        <p:txBody>
          <a:bodyPr wrap="square">
            <a:spAutoFit/>
          </a:bodyPr>
          <a:lstStyle/>
          <a:p>
            <a:pPr algn="just"/>
            <a:endParaRPr lang="tr-TR" sz="1600" dirty="0" smtClean="0"/>
          </a:p>
          <a:p>
            <a:pPr algn="just"/>
            <a:r>
              <a:rPr lang="tr-TR" sz="1400" dirty="0" smtClean="0">
                <a:latin typeface="Palatino Linotype" pitchFamily="18" charset="0"/>
              </a:rPr>
              <a:t>Türkiye on yıldır yaşadığı büyük değişim ve Orta Doğu’da yaşanan acılı olaylar nedeniyle yıllardır gündemi çok yoğun olan bir ülke durumundadır. Gündemin yoğunluğu ve değişim hızı  özellikle araştırmacılar için hayatı takip etmeyi inanılmaz derecede güçleştiriyor. Bazen  çok önemli bir olayı araştırmaya başladığımızda, daha çalışmamızı bitiremeden, ortaya çıkan bir başka olayın etkisiyle üzerinde çalıştığımız konu gündemden düşebiliyor. </a:t>
            </a:r>
          </a:p>
          <a:p>
            <a:pPr algn="just"/>
            <a:r>
              <a:rPr lang="tr-TR" sz="1400" dirty="0" smtClean="0">
                <a:latin typeface="Palatino Linotype" pitchFamily="18" charset="0"/>
              </a:rPr>
              <a:t>Bunlara ilaveten Türkiye, hızla, içinde üç seçimin yer alacağı çok önemli bir sürece doğru gidiyor. Bu olgu, zaten çok yoğun olan ülke gündemini her boyutu ile etkiliyor ve siyasal ortamın tansiyonunu olağandışı yükseltiyor.</a:t>
            </a:r>
          </a:p>
          <a:p>
            <a:pPr algn="just"/>
            <a:r>
              <a:rPr lang="tr-TR" sz="1400" dirty="0" smtClean="0">
                <a:latin typeface="Palatino Linotype" pitchFamily="18" charset="0"/>
              </a:rPr>
              <a:t>Yedi ay sonra yapılacak olan yerel seçim diğer iki seçim sonucunu beklenmedik boyutta etkileyebileceği gibi,  Başta Cumhurbaşkanı olmak üzere, Başbakan, Muhalefet liderleri ve bazı siyasal aktörlerin siyasal kariyerlerinde  sürpriz sonuçlar üretebilir.</a:t>
            </a:r>
          </a:p>
          <a:p>
            <a:pPr algn="just"/>
            <a:r>
              <a:rPr lang="tr-TR" sz="1400" dirty="0" smtClean="0">
                <a:latin typeface="Palatino Linotype" pitchFamily="18" charset="0"/>
              </a:rPr>
              <a:t>Mevcut partilerin oy destekleri bir genel seçimde sürpriz üretmeyecek kadar açıktır. Halkın sempati ve güvenini sağlayabilecek yeni bir siyasi parti ortaya çıkmadığı sürece  iktidar ve muhalefet mevcut konumlarını koruyacaklardır.</a:t>
            </a:r>
          </a:p>
          <a:p>
            <a:pPr algn="just"/>
            <a:r>
              <a:rPr lang="tr-TR" sz="1400" dirty="0" smtClean="0">
                <a:latin typeface="Palatino Linotype" pitchFamily="18" charset="0"/>
              </a:rPr>
              <a:t>Ancak 7 ay sonra yapılacak seçim yerel seçimdir ve bu seçimlerde halkın oy verme davranışını etkileyen faktörler milletvekili seçiminden çok farklıdır.</a:t>
            </a:r>
          </a:p>
          <a:p>
            <a:pPr algn="just"/>
            <a:r>
              <a:rPr lang="tr-TR" sz="1400" dirty="0" smtClean="0">
                <a:latin typeface="Palatino Linotype" pitchFamily="18" charset="0"/>
              </a:rPr>
              <a:t>Genel seçimlerde parti bağlılığı yüksek seçmenler çok büyük oranda samimi olarak destekledikleri görüşün partisine oy verirler. Parti bağlılığı gevşek olan veya rasyonel davranan seçmenler ise </a:t>
            </a:r>
            <a:r>
              <a:rPr lang="tr-TR" sz="1400" dirty="0" smtClean="0">
                <a:latin typeface="Palatino Linotype" pitchFamily="18" charset="0"/>
              </a:rPr>
              <a:t>siyasal ve ekonomik istikrarı düşünerek tek parti iktidarını sağlayacak tercihte bulunurlar. Yerel seçimlerde ise, seçmenler bağlı oldukları partiyi desteklemenin yanı sıra "aday" faktörünü de dikkat almaktadırlar. Adayın kişisel özellikleri, tecrübesi, önceki başarılıları vb konular seçmenler üzerinde etkili faktörlerdir. Yerel seçimlerde oy verme tavrını etkileyen bir diğer önemli ve araştırılması zor konu ise stratejik oy verme davranışıdır. Kısaca stratejik veya taktiksel (</a:t>
            </a:r>
            <a:r>
              <a:rPr lang="tr-TR" sz="1400" dirty="0" err="1" smtClean="0">
                <a:latin typeface="Palatino Linotype" pitchFamily="18" charset="0"/>
              </a:rPr>
              <a:t>Strategical</a:t>
            </a:r>
            <a:r>
              <a:rPr lang="tr-TR" sz="1400" dirty="0" smtClean="0">
                <a:latin typeface="Palatino Linotype" pitchFamily="18" charset="0"/>
              </a:rPr>
              <a:t> </a:t>
            </a:r>
            <a:r>
              <a:rPr lang="tr-TR" sz="1400" dirty="0" err="1" smtClean="0">
                <a:latin typeface="Palatino Linotype" pitchFamily="18" charset="0"/>
              </a:rPr>
              <a:t>and</a:t>
            </a:r>
            <a:r>
              <a:rPr lang="tr-TR" sz="1400" dirty="0" smtClean="0">
                <a:latin typeface="Palatino Linotype" pitchFamily="18" charset="0"/>
              </a:rPr>
              <a:t> </a:t>
            </a:r>
            <a:r>
              <a:rPr lang="tr-TR" sz="1400" dirty="0" err="1" smtClean="0">
                <a:latin typeface="Palatino Linotype" pitchFamily="18" charset="0"/>
              </a:rPr>
              <a:t>Tactical</a:t>
            </a:r>
            <a:r>
              <a:rPr lang="tr-TR" sz="1400" dirty="0" smtClean="0">
                <a:latin typeface="Palatino Linotype" pitchFamily="18" charset="0"/>
              </a:rPr>
              <a:t> </a:t>
            </a:r>
            <a:r>
              <a:rPr lang="tr-TR" sz="1400" dirty="0" err="1" smtClean="0">
                <a:latin typeface="Palatino Linotype" pitchFamily="18" charset="0"/>
              </a:rPr>
              <a:t>Voting</a:t>
            </a:r>
            <a:r>
              <a:rPr lang="tr-TR" sz="1400" dirty="0" smtClean="0">
                <a:latin typeface="Palatino Linotype" pitchFamily="18" charset="0"/>
              </a:rPr>
              <a:t>) oy verme davranışı iki şekilde ortaya çıkmaktadır.</a:t>
            </a:r>
          </a:p>
          <a:p>
            <a:endParaRPr lang="tr-TR" sz="1400" dirty="0" smtClean="0">
              <a:latin typeface="Palatino Linotype" pitchFamily="18" charset="0"/>
            </a:endParaRPr>
          </a:p>
          <a:p>
            <a:r>
              <a:rPr lang="tr-TR" sz="1600" dirty="0" smtClean="0"/>
              <a:t> </a:t>
            </a:r>
          </a:p>
          <a:p>
            <a:endParaRPr lang="tr-TR" sz="1600" dirty="0">
              <a:latin typeface="Palatino Linotype"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04800"/>
            <a:ext cx="8229600" cy="1143000"/>
          </a:xfrm>
        </p:spPr>
        <p:txBody>
          <a:bodyPr>
            <a:normAutofit/>
          </a:bodyPr>
          <a:lstStyle/>
          <a:p>
            <a:pPr algn="ctr" fontAlgn="auto">
              <a:spcAft>
                <a:spcPts val="0"/>
              </a:spcAft>
              <a:defRPr/>
            </a:pPr>
            <a:r>
              <a:rPr lang="tr-TR" sz="3000" dirty="0" smtClean="0">
                <a:solidFill>
                  <a:schemeClr val="tx1"/>
                </a:solidFill>
                <a:effectLst/>
                <a:latin typeface="Palatino Linotype" pitchFamily="18" charset="0"/>
              </a:rPr>
              <a:t>SUNUŞ-2</a:t>
            </a:r>
            <a:endParaRPr lang="tr-TR" sz="3000" dirty="0">
              <a:solidFill>
                <a:schemeClr val="tx1"/>
              </a:solidFill>
              <a:effectLst/>
              <a:latin typeface="Palatino Linotype" pitchFamily="18" charset="0"/>
            </a:endParaRPr>
          </a:p>
        </p:txBody>
      </p:sp>
      <p:sp>
        <p:nvSpPr>
          <p:cNvPr id="10243" name="3 Slayt Numarası Yer Tutucusu"/>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FFF50289-87CB-4FC0-8602-A8CB7FED3DA7}" type="slidenum">
              <a:rPr lang="tr-TR"/>
              <a:pPr fontAlgn="base">
                <a:spcBef>
                  <a:spcPct val="0"/>
                </a:spcBef>
                <a:spcAft>
                  <a:spcPct val="0"/>
                </a:spcAft>
              </a:pPr>
              <a:t>3</a:t>
            </a:fld>
            <a:endParaRPr lang="tr-TR"/>
          </a:p>
        </p:txBody>
      </p:sp>
      <p:sp>
        <p:nvSpPr>
          <p:cNvPr id="10244" name="4 Metin kutusu"/>
          <p:cNvSpPr txBox="1">
            <a:spLocks noChangeArrowheads="1"/>
          </p:cNvSpPr>
          <p:nvPr/>
        </p:nvSpPr>
        <p:spPr bwMode="auto">
          <a:xfrm>
            <a:off x="928688" y="1571625"/>
            <a:ext cx="7286625" cy="646113"/>
          </a:xfrm>
          <a:prstGeom prst="rect">
            <a:avLst/>
          </a:prstGeom>
          <a:noFill/>
          <a:ln w="9525">
            <a:noFill/>
            <a:miter lim="800000"/>
            <a:headEnd/>
            <a:tailEnd/>
          </a:ln>
        </p:spPr>
        <p:txBody>
          <a:bodyPr>
            <a:spAutoFit/>
          </a:bodyPr>
          <a:lstStyle/>
          <a:p>
            <a:pPr algn="just"/>
            <a:endParaRPr lang="tr-TR">
              <a:latin typeface="Palatino Linotype" pitchFamily="18" charset="0"/>
            </a:endParaRPr>
          </a:p>
          <a:p>
            <a:endParaRPr lang="tr-TR">
              <a:latin typeface="Palatino Linotype" pitchFamily="18" charset="0"/>
            </a:endParaRPr>
          </a:p>
        </p:txBody>
      </p:sp>
      <p:sp>
        <p:nvSpPr>
          <p:cNvPr id="10245" name="5 Metin kutusu"/>
          <p:cNvSpPr txBox="1">
            <a:spLocks noChangeArrowheads="1"/>
          </p:cNvSpPr>
          <p:nvPr/>
        </p:nvSpPr>
        <p:spPr bwMode="auto">
          <a:xfrm>
            <a:off x="609600" y="845278"/>
            <a:ext cx="8077200" cy="5755422"/>
          </a:xfrm>
          <a:prstGeom prst="rect">
            <a:avLst/>
          </a:prstGeom>
          <a:noFill/>
          <a:ln w="9525">
            <a:noFill/>
            <a:miter lim="800000"/>
            <a:headEnd/>
            <a:tailEnd/>
          </a:ln>
        </p:spPr>
        <p:txBody>
          <a:bodyPr wrap="square">
            <a:spAutoFit/>
          </a:bodyPr>
          <a:lstStyle/>
          <a:p>
            <a:endParaRPr lang="tr-TR" sz="1600" dirty="0" smtClean="0"/>
          </a:p>
          <a:p>
            <a:r>
              <a:rPr lang="tr-TR" sz="1400" dirty="0" smtClean="0">
                <a:latin typeface="Palatino Linotype" pitchFamily="18" charset="0"/>
              </a:rPr>
              <a:t>İlki ve en yaygın olanı, seçmenlerin samimi olarak destekledikleri görüş veya partinin adayının kazanma ihtimalinin az olduğu durumlarda, kazanma ihtimali yüksek olan iki adaydan kendisine yakın olanı tercih etmesidir. Bir diğer stratejik oy verme davranışı ise seçmenin kendi partisinin adayı bile olsa kazanmasını istemediği bir adaya karşı en güçlü rakibini destekleme davranışıdır. Özellikle bu yöntem 2009 yerel seçimlerinde bir çok il ve ilçe merkezinde iktidar partisine karşı aktif şekilde kullanılmıştır. </a:t>
            </a:r>
            <a:r>
              <a:rPr lang="tr-TR" sz="1400" dirty="0" smtClean="0">
                <a:latin typeface="Palatino Linotype" pitchFamily="18" charset="0"/>
              </a:rPr>
              <a:t>Stratejik </a:t>
            </a:r>
            <a:r>
              <a:rPr lang="tr-TR" sz="1400" dirty="0" smtClean="0">
                <a:latin typeface="Palatino Linotype" pitchFamily="18" charset="0"/>
              </a:rPr>
              <a:t>oy verme davranışına örnek olarak gösterilebilecek bir diğer durum iktidara karşı olan memnuniyetsizliğin istikrarı korumak adına milletvekili seçiminde değil, yerel seçimlerde eyleme dönüşmesidir</a:t>
            </a:r>
            <a:r>
              <a:rPr lang="tr-TR" sz="1400" dirty="0" smtClean="0">
                <a:latin typeface="Palatino Linotype" pitchFamily="18" charset="0"/>
              </a:rPr>
              <a:t>. Bu </a:t>
            </a:r>
            <a:r>
              <a:rPr lang="tr-TR" sz="1400" dirty="0" smtClean="0">
                <a:latin typeface="Palatino Linotype" pitchFamily="18" charset="0"/>
              </a:rPr>
              <a:t>araştırmada  özel dosya olarak "Stratejik oy verme davranışını" inceleyeceğiz. Yedi ay sonra yapılacak olan yerel seçimlerde bu davranış modelinin ne derece etkili olabileceğini incelemeye çalışacağız. </a:t>
            </a:r>
          </a:p>
          <a:p>
            <a:r>
              <a:rPr lang="tr-TR" sz="1400" dirty="0" smtClean="0">
                <a:latin typeface="Palatino Linotype" pitchFamily="18" charset="0"/>
              </a:rPr>
              <a:t>Ağustos araştırmamızın ikinci önemli konusu Geçen Haziranda da yapılan Cumhurbaşkanlığı seçimine yönelik araştırmadır. Geçen bir yıl içinde halkın cumhurbaşkanı adaylarına bakışındaki değişimi görmeye ve okuyucularımıza göstermeye çalışacağız.</a:t>
            </a:r>
          </a:p>
          <a:p>
            <a:r>
              <a:rPr lang="tr-TR" sz="1400" dirty="0" smtClean="0">
                <a:latin typeface="Palatino Linotype" pitchFamily="18" charset="0"/>
              </a:rPr>
              <a:t>Araştırmamızda bu ay açıklanan Ergenekon dava sonuçları ve darbeler konusundaki halkın görüşlerine de yer vereceğiz</a:t>
            </a:r>
            <a:r>
              <a:rPr lang="tr-TR" sz="1400" dirty="0" smtClean="0">
                <a:latin typeface="Palatino Linotype" pitchFamily="18" charset="0"/>
              </a:rPr>
              <a:t>. Ayrıca </a:t>
            </a:r>
            <a:r>
              <a:rPr lang="tr-TR" sz="1400" dirty="0" smtClean="0">
                <a:latin typeface="Palatino Linotype" pitchFamily="18" charset="0"/>
              </a:rPr>
              <a:t>özellikle son dönemde gündemden düşmeyen hükümetin medya üzerindeki etkisi de araştırmamızın önemli konularından birisidir. </a:t>
            </a:r>
          </a:p>
          <a:p>
            <a:r>
              <a:rPr lang="tr-TR" sz="1400" dirty="0" smtClean="0">
                <a:latin typeface="Palatino Linotype" pitchFamily="18" charset="0"/>
              </a:rPr>
              <a:t>Bu konuların yanında sürekli olarak ölçtüğümüz Türkiye’nin gidişatı, Liderlere olan güven ve beğeni,  Partilerin oy desteği de incelenmiştir.</a:t>
            </a:r>
          </a:p>
          <a:p>
            <a:r>
              <a:rPr lang="tr-TR" sz="1400" dirty="0" smtClean="0">
                <a:latin typeface="Palatino Linotype" pitchFamily="18" charset="0"/>
              </a:rPr>
              <a:t>Araştırma; Türkiye genelinde NUTS 2 sistemine göre 26 bölgeyi esas alan 31 ilde tabakalı örnekleme yöntemi ile </a:t>
            </a:r>
            <a:r>
              <a:rPr lang="tr-TR" sz="1400" b="1" dirty="0" smtClean="0">
                <a:latin typeface="Palatino Linotype" pitchFamily="18" charset="0"/>
              </a:rPr>
              <a:t>14 - 20 Ağustos 2013 </a:t>
            </a:r>
            <a:r>
              <a:rPr lang="tr-TR" sz="1400" dirty="0" smtClean="0">
                <a:latin typeface="Palatino Linotype" pitchFamily="18" charset="0"/>
              </a:rPr>
              <a:t>tarihleri arasında toplam </a:t>
            </a:r>
            <a:r>
              <a:rPr lang="tr-TR" sz="1400" b="1" dirty="0" smtClean="0">
                <a:latin typeface="Palatino Linotype" pitchFamily="18" charset="0"/>
              </a:rPr>
              <a:t>1215</a:t>
            </a:r>
            <a:r>
              <a:rPr lang="tr-TR" sz="1400" dirty="0" smtClean="0">
                <a:latin typeface="Palatino Linotype" pitchFamily="18" charset="0"/>
              </a:rPr>
              <a:t> kişi ile gerçekleştirilmiştir. Araştırma; cinsiyet, yaş, NUTS-2 bölgeleri ve kent/kır kotaları uygulanarak CATI (</a:t>
            </a:r>
            <a:r>
              <a:rPr lang="tr-TR" sz="1400" dirty="0" err="1" smtClean="0">
                <a:latin typeface="Palatino Linotype" pitchFamily="18" charset="0"/>
              </a:rPr>
              <a:t>Computer</a:t>
            </a:r>
            <a:r>
              <a:rPr lang="tr-TR" sz="1400" dirty="0" smtClean="0">
                <a:latin typeface="Palatino Linotype" pitchFamily="18" charset="0"/>
              </a:rPr>
              <a:t> </a:t>
            </a:r>
            <a:r>
              <a:rPr lang="tr-TR" sz="1400" dirty="0" err="1" smtClean="0">
                <a:latin typeface="Palatino Linotype" pitchFamily="18" charset="0"/>
              </a:rPr>
              <a:t>Assisted</a:t>
            </a:r>
            <a:r>
              <a:rPr lang="tr-TR" sz="1400" dirty="0" smtClean="0">
                <a:latin typeface="Palatino Linotype" pitchFamily="18" charset="0"/>
              </a:rPr>
              <a:t> </a:t>
            </a:r>
            <a:r>
              <a:rPr lang="tr-TR" sz="1400" dirty="0" err="1" smtClean="0">
                <a:latin typeface="Palatino Linotype" pitchFamily="18" charset="0"/>
              </a:rPr>
              <a:t>Telephone</a:t>
            </a:r>
            <a:r>
              <a:rPr lang="tr-TR" sz="1400" dirty="0" smtClean="0">
                <a:latin typeface="Palatino Linotype" pitchFamily="18" charset="0"/>
              </a:rPr>
              <a:t> </a:t>
            </a:r>
            <a:r>
              <a:rPr lang="tr-TR" sz="1400" dirty="0" err="1" smtClean="0">
                <a:latin typeface="Palatino Linotype" pitchFamily="18" charset="0"/>
              </a:rPr>
              <a:t>Interviewing</a:t>
            </a:r>
            <a:r>
              <a:rPr lang="tr-TR" sz="1400" dirty="0" smtClean="0">
                <a:latin typeface="Palatino Linotype" pitchFamily="18" charset="0"/>
              </a:rPr>
              <a:t> - Bilgisayar Destekli Telefon Görüşmesi) yöntemi ile 0,95 güven sınırları içinde </a:t>
            </a:r>
            <a:r>
              <a:rPr lang="tr-TR" sz="1400" b="1" dirty="0" smtClean="0">
                <a:latin typeface="Palatino Linotype" pitchFamily="18" charset="0"/>
              </a:rPr>
              <a:t>+/- 2,8</a:t>
            </a:r>
            <a:r>
              <a:rPr lang="tr-TR" sz="1400" dirty="0" smtClean="0">
                <a:latin typeface="Palatino Linotype" pitchFamily="18" charset="0"/>
              </a:rPr>
              <a:t> hata payı ile gerçekleştirilmiştir. </a:t>
            </a:r>
          </a:p>
          <a:p>
            <a:endParaRPr lang="tr-TR" sz="1600" dirty="0">
              <a:latin typeface="Palatino Linotype"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tr-TR">
              <a:latin typeface="Lucida Sans Unicode" pitchFamily="34" charset="0"/>
            </a:endParaRPr>
          </a:p>
        </p:txBody>
      </p:sp>
      <p:sp>
        <p:nvSpPr>
          <p:cNvPr id="27653" name="7 Slayt Numarası Yer Tutucusu"/>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07D271CA-D977-4078-8AB2-1AB09536995B}" type="slidenum">
              <a:rPr lang="tr-TR"/>
              <a:pPr fontAlgn="base">
                <a:spcBef>
                  <a:spcPct val="0"/>
                </a:spcBef>
                <a:spcAft>
                  <a:spcPct val="0"/>
                </a:spcAft>
              </a:pPr>
              <a:t>4</a:t>
            </a:fld>
            <a:endParaRPr lang="tr-TR"/>
          </a:p>
        </p:txBody>
      </p:sp>
      <p:sp>
        <p:nvSpPr>
          <p:cNvPr id="14" name="13 Metin kutusu"/>
          <p:cNvSpPr txBox="1"/>
          <p:nvPr/>
        </p:nvSpPr>
        <p:spPr>
          <a:xfrm>
            <a:off x="72000" y="762000"/>
            <a:ext cx="9000000" cy="830997"/>
          </a:xfrm>
          <a:prstGeom prst="rect">
            <a:avLst/>
          </a:prstGeom>
          <a:noFill/>
        </p:spPr>
        <p:txBody>
          <a:bodyPr wrap="square" rtlCol="0">
            <a:spAutoFit/>
          </a:bodyPr>
          <a:lstStyle/>
          <a:p>
            <a:pPr lvl="0" algn="ctr"/>
            <a:r>
              <a:rPr lang="tr-TR" sz="2400" b="1" dirty="0" smtClean="0">
                <a:latin typeface="Palatino Linotype" pitchFamily="18" charset="0"/>
              </a:rPr>
              <a:t>Açıklanan Ergenekon Davası Kararlarının Adil Olduğunu </a:t>
            </a:r>
            <a:endParaRPr lang="tr-TR" sz="2400" dirty="0" smtClean="0">
              <a:latin typeface="Palatino Linotype" pitchFamily="18" charset="0"/>
            </a:endParaRPr>
          </a:p>
          <a:p>
            <a:pPr algn="ctr"/>
            <a:r>
              <a:rPr lang="tr-TR" sz="2400" b="1" dirty="0" smtClean="0">
                <a:latin typeface="Palatino Linotype" pitchFamily="18" charset="0"/>
              </a:rPr>
              <a:t>Düşünüyor musunuz?</a:t>
            </a:r>
            <a:endParaRPr lang="tr-TR" sz="2400" dirty="0">
              <a:latin typeface="Palatino Linotype" pitchFamily="18" charset="0"/>
            </a:endParaRPr>
          </a:p>
        </p:txBody>
      </p:sp>
      <p:sp>
        <p:nvSpPr>
          <p:cNvPr id="19" name="18 Dikdörtgen"/>
          <p:cNvSpPr/>
          <p:nvPr/>
        </p:nvSpPr>
        <p:spPr>
          <a:xfrm>
            <a:off x="1507994" y="3191635"/>
            <a:ext cx="6012000" cy="307975"/>
          </a:xfrm>
          <a:prstGeom prst="rect">
            <a:avLst/>
          </a:prstGeom>
        </p:spPr>
        <p:txBody>
          <a:bodyPr>
            <a:spAutoFit/>
          </a:bodyPr>
          <a:lstStyle/>
          <a:p>
            <a:pPr algn="ctr" fontAlgn="auto">
              <a:spcBef>
                <a:spcPts val="0"/>
              </a:spcBef>
              <a:spcAft>
                <a:spcPts val="0"/>
              </a:spcAft>
              <a:defRPr/>
            </a:pPr>
            <a:r>
              <a:rPr lang="tr-TR" sz="1400" b="1" kern="0" dirty="0">
                <a:solidFill>
                  <a:srgbClr val="FF0000"/>
                </a:solidFill>
                <a:latin typeface="Palatino Linotype" pitchFamily="18" charset="0"/>
                <a:cs typeface="+mn-cs"/>
              </a:rPr>
              <a:t> (12 Haziran M.V. Seçiminde Oy Verilen Partiye Göre Dağılım %)</a:t>
            </a:r>
            <a:endParaRPr lang="tr-TR" sz="1400" dirty="0">
              <a:latin typeface="+mn-lt"/>
              <a:cs typeface="+mn-cs"/>
            </a:endParaRPr>
          </a:p>
        </p:txBody>
      </p:sp>
      <p:graphicFrame>
        <p:nvGraphicFramePr>
          <p:cNvPr id="20" name="19 Tablo"/>
          <p:cNvGraphicFramePr>
            <a:graphicFrameLocks noGrp="1"/>
          </p:cNvGraphicFramePr>
          <p:nvPr/>
        </p:nvGraphicFramePr>
        <p:xfrm>
          <a:off x="1548956" y="3522792"/>
          <a:ext cx="5930076" cy="2801808"/>
        </p:xfrm>
        <a:graphic>
          <a:graphicData uri="http://schemas.openxmlformats.org/drawingml/2006/table">
            <a:tbl>
              <a:tblPr>
                <a:tableStyleId>{3C2FFA5D-87B4-456A-9821-1D502468CF0F}</a:tableStyleId>
              </a:tblPr>
              <a:tblGrid>
                <a:gridCol w="1286076"/>
                <a:gridCol w="1296000"/>
                <a:gridCol w="1512000"/>
                <a:gridCol w="1116000"/>
                <a:gridCol w="720000"/>
              </a:tblGrid>
              <a:tr h="459908">
                <a:tc>
                  <a:txBody>
                    <a:bodyPr/>
                    <a:lstStyle/>
                    <a:p>
                      <a:pPr algn="l" fontAlgn="b"/>
                      <a:r>
                        <a:rPr lang="tr-TR" sz="1400" b="1" u="none" strike="noStrike" dirty="0" smtClean="0">
                          <a:latin typeface="Palatino Linotype" pitchFamily="18" charset="0"/>
                        </a:rPr>
                        <a:t> </a:t>
                      </a:r>
                      <a:endParaRPr lang="tr-TR" sz="1400" b="1" i="0" u="none" strike="noStrike" dirty="0">
                        <a:solidFill>
                          <a:srgbClr val="000000"/>
                        </a:solidFill>
                        <a:latin typeface="Palatino Linotype" pitchFamily="18" charset="0"/>
                      </a:endParaRPr>
                    </a:p>
                  </a:txBody>
                  <a:tcPr marL="72000" marR="0" marT="0" marB="0" vert="vert270" anchor="ctr">
                    <a:solidFill>
                      <a:schemeClr val="bg1"/>
                    </a:solidFill>
                  </a:tcPr>
                </a:tc>
                <a:tc>
                  <a:txBody>
                    <a:bodyPr/>
                    <a:lstStyle/>
                    <a:p>
                      <a:pPr algn="ctr">
                        <a:spcAft>
                          <a:spcPts val="0"/>
                        </a:spcAft>
                      </a:pPr>
                      <a:r>
                        <a:rPr lang="tr-TR" sz="1400" b="1" dirty="0">
                          <a:solidFill>
                            <a:srgbClr val="000000"/>
                          </a:solidFill>
                          <a:latin typeface="Palatino Linotype"/>
                          <a:ea typeface="Times New Roman"/>
                          <a:cs typeface="Times New Roman"/>
                        </a:rPr>
                        <a:t>Evet düşünüyorum</a:t>
                      </a:r>
                      <a:endParaRPr lang="tr-TR" sz="1400" dirty="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b="1" dirty="0">
                          <a:solidFill>
                            <a:srgbClr val="000000"/>
                          </a:solidFill>
                          <a:latin typeface="Palatino Linotype"/>
                          <a:ea typeface="Times New Roman"/>
                          <a:cs typeface="Times New Roman"/>
                        </a:rPr>
                        <a:t>Hayır düşünmüyorum</a:t>
                      </a:r>
                      <a:endParaRPr lang="tr-TR" sz="1400" dirty="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b="1" dirty="0">
                          <a:solidFill>
                            <a:srgbClr val="000000"/>
                          </a:solidFill>
                          <a:latin typeface="Palatino Linotype"/>
                          <a:ea typeface="Times New Roman"/>
                          <a:cs typeface="Times New Roman"/>
                        </a:rPr>
                        <a:t>Fikrim yok / Cevap yok</a:t>
                      </a:r>
                      <a:endParaRPr lang="tr-TR" sz="1400" dirty="0">
                        <a:latin typeface="Calibri"/>
                        <a:ea typeface="Times New Roman"/>
                        <a:cs typeface="Times New Roman"/>
                      </a:endParaRPr>
                    </a:p>
                  </a:txBody>
                  <a:tcPr marL="44450" marR="44450" marT="0" marB="0" anchor="ctr">
                    <a:solidFill>
                      <a:schemeClr val="bg1"/>
                    </a:solidFill>
                  </a:tcPr>
                </a:tc>
                <a:tc>
                  <a:txBody>
                    <a:bodyPr/>
                    <a:lstStyle/>
                    <a:p>
                      <a:pPr algn="ctr" fontAlgn="ctr"/>
                      <a:r>
                        <a:rPr lang="tr-TR" sz="1400" b="1" i="0" u="none" strike="noStrike" dirty="0">
                          <a:solidFill>
                            <a:srgbClr val="000000"/>
                          </a:solidFill>
                          <a:latin typeface="Palatino Linotype"/>
                        </a:rPr>
                        <a:t>Toplam</a:t>
                      </a:r>
                    </a:p>
                  </a:txBody>
                  <a:tcPr marL="9525" marR="9525" marT="9525" marB="0" anchor="ctr">
                    <a:solidFill>
                      <a:schemeClr val="bg1"/>
                    </a:solidFill>
                  </a:tcPr>
                </a:tc>
              </a:tr>
              <a:tr h="234190">
                <a:tc>
                  <a:txBody>
                    <a:bodyPr/>
                    <a:lstStyle/>
                    <a:p>
                      <a:pPr algn="l" fontAlgn="b"/>
                      <a:r>
                        <a:rPr lang="tr-TR" sz="1400" b="1" u="none" strike="noStrike" dirty="0" smtClean="0">
                          <a:solidFill>
                            <a:schemeClr val="tx1"/>
                          </a:solidFill>
                          <a:latin typeface="Palatino Linotype" pitchFamily="18" charset="0"/>
                        </a:rPr>
                        <a:t>AK Parti</a:t>
                      </a:r>
                      <a:endParaRPr lang="tr-TR" sz="1400" b="1" i="0" u="none" strike="noStrike" dirty="0">
                        <a:solidFill>
                          <a:schemeClr val="tx1"/>
                        </a:solidFill>
                        <a:latin typeface="Palatino Linotype" pitchFamily="18" charset="0"/>
                      </a:endParaRPr>
                    </a:p>
                  </a:txBody>
                  <a:tcPr marL="72000" marR="0" marT="0" marB="0" anchor="b">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52,4</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21,1</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26,5</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fontAlgn="ctr"/>
                      <a:r>
                        <a:rPr lang="tr-TR" sz="1400" b="0" i="0" u="none" strike="noStrike" dirty="0">
                          <a:solidFill>
                            <a:srgbClr val="000000"/>
                          </a:solidFill>
                          <a:latin typeface="Palatino Linotype"/>
                        </a:rPr>
                        <a:t>100</a:t>
                      </a:r>
                    </a:p>
                  </a:txBody>
                  <a:tcPr marL="9525" marR="9525" marT="9525" marB="0" anchor="ctr">
                    <a:solidFill>
                      <a:schemeClr val="bg1"/>
                    </a:solidFill>
                  </a:tcPr>
                </a:tc>
              </a:tr>
              <a:tr h="234190">
                <a:tc>
                  <a:txBody>
                    <a:bodyPr/>
                    <a:lstStyle/>
                    <a:p>
                      <a:pPr algn="l" fontAlgn="b"/>
                      <a:r>
                        <a:rPr lang="tr-TR" sz="1400" b="1" u="none" strike="noStrike" dirty="0">
                          <a:solidFill>
                            <a:schemeClr val="tx1"/>
                          </a:solidFill>
                          <a:latin typeface="Palatino Linotype" pitchFamily="18" charset="0"/>
                        </a:rPr>
                        <a:t>CHP</a:t>
                      </a:r>
                      <a:endParaRPr lang="tr-TR" sz="1400" b="1" i="0" u="none" strike="noStrike" dirty="0">
                        <a:solidFill>
                          <a:schemeClr val="tx1"/>
                        </a:solidFill>
                        <a:latin typeface="Palatino Linotype" pitchFamily="18" charset="0"/>
                      </a:endParaRPr>
                    </a:p>
                  </a:txBody>
                  <a:tcPr marL="72000" marR="0" marT="0" marB="0" anchor="b">
                    <a:noFill/>
                  </a:tcPr>
                </a:tc>
                <a:tc>
                  <a:txBody>
                    <a:bodyPr/>
                    <a:lstStyle/>
                    <a:p>
                      <a:pPr algn="ctr">
                        <a:spcAft>
                          <a:spcPts val="0"/>
                        </a:spcAft>
                      </a:pPr>
                      <a:r>
                        <a:rPr lang="tr-TR" sz="1400">
                          <a:solidFill>
                            <a:srgbClr val="000000"/>
                          </a:solidFill>
                          <a:latin typeface="Palatino Linotype"/>
                          <a:ea typeface="Times New Roman"/>
                          <a:cs typeface="Times New Roman"/>
                        </a:rPr>
                        <a:t>7,5</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76,8</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15,7</a:t>
                      </a:r>
                      <a:endParaRPr lang="tr-TR" sz="1400">
                        <a:latin typeface="Calibri"/>
                        <a:ea typeface="Times New Roman"/>
                        <a:cs typeface="Times New Roman"/>
                      </a:endParaRPr>
                    </a:p>
                  </a:txBody>
                  <a:tcPr marL="44450" marR="44450" marT="0" marB="0" anchor="ctr">
                    <a:noFill/>
                  </a:tcPr>
                </a:tc>
                <a:tc>
                  <a:txBody>
                    <a:bodyPr/>
                    <a:lstStyle/>
                    <a:p>
                      <a:pPr algn="ctr" fontAlgn="ctr"/>
                      <a:r>
                        <a:rPr lang="tr-TR" sz="1400" b="0" i="0" u="none" strike="noStrike" dirty="0">
                          <a:solidFill>
                            <a:srgbClr val="000000"/>
                          </a:solidFill>
                          <a:latin typeface="Palatino Linotype"/>
                        </a:rPr>
                        <a:t>100</a:t>
                      </a:r>
                    </a:p>
                  </a:txBody>
                  <a:tcPr marL="9525" marR="9525" marT="9525" marB="0" anchor="ctr">
                    <a:noFill/>
                  </a:tcPr>
                </a:tc>
              </a:tr>
              <a:tr h="234190">
                <a:tc>
                  <a:txBody>
                    <a:bodyPr/>
                    <a:lstStyle/>
                    <a:p>
                      <a:pPr algn="l" fontAlgn="b"/>
                      <a:r>
                        <a:rPr lang="tr-TR" sz="1400" b="1" u="none" strike="noStrike" dirty="0">
                          <a:solidFill>
                            <a:schemeClr val="tx1"/>
                          </a:solidFill>
                          <a:latin typeface="Palatino Linotype" pitchFamily="18" charset="0"/>
                        </a:rPr>
                        <a:t>MHP</a:t>
                      </a:r>
                      <a:endParaRPr lang="tr-TR" sz="1400" b="1" i="0" u="none" strike="noStrike" dirty="0">
                        <a:solidFill>
                          <a:schemeClr val="tx1"/>
                        </a:solidFill>
                        <a:latin typeface="Palatino Linotype" pitchFamily="18" charset="0"/>
                      </a:endParaRPr>
                    </a:p>
                  </a:txBody>
                  <a:tcPr marL="72000" marR="0" marT="0" marB="0" anchor="b">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18,5</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59,2</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22,3</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fontAlgn="ctr"/>
                      <a:r>
                        <a:rPr lang="tr-TR" sz="1400" b="0" i="0" u="none" strike="noStrike" dirty="0">
                          <a:solidFill>
                            <a:srgbClr val="000000"/>
                          </a:solidFill>
                          <a:latin typeface="Palatino Linotype"/>
                        </a:rPr>
                        <a:t>100</a:t>
                      </a:r>
                    </a:p>
                  </a:txBody>
                  <a:tcPr marL="9525" marR="9525" marT="9525" marB="0" anchor="ctr">
                    <a:solidFill>
                      <a:schemeClr val="bg1"/>
                    </a:solidFill>
                  </a:tcPr>
                </a:tc>
              </a:tr>
              <a:tr h="234190">
                <a:tc>
                  <a:txBody>
                    <a:bodyPr/>
                    <a:lstStyle/>
                    <a:p>
                      <a:pPr algn="l" fontAlgn="b"/>
                      <a:r>
                        <a:rPr lang="tr-TR" sz="1400" b="1" u="none" strike="noStrike" dirty="0" smtClean="0">
                          <a:solidFill>
                            <a:schemeClr val="tx1"/>
                          </a:solidFill>
                          <a:latin typeface="Palatino Linotype" pitchFamily="18" charset="0"/>
                        </a:rPr>
                        <a:t>BDP</a:t>
                      </a:r>
                      <a:endParaRPr lang="tr-TR" sz="1400" b="1" i="0" u="none" strike="noStrike" dirty="0">
                        <a:solidFill>
                          <a:schemeClr val="tx1"/>
                        </a:solidFill>
                        <a:latin typeface="Palatino Linotype" pitchFamily="18" charset="0"/>
                      </a:endParaRPr>
                    </a:p>
                  </a:txBody>
                  <a:tcPr marL="72000" marR="0" marT="0" marB="0" anchor="b">
                    <a:noFill/>
                  </a:tcPr>
                </a:tc>
                <a:tc>
                  <a:txBody>
                    <a:bodyPr/>
                    <a:lstStyle/>
                    <a:p>
                      <a:pPr algn="ctr">
                        <a:spcAft>
                          <a:spcPts val="0"/>
                        </a:spcAft>
                      </a:pPr>
                      <a:r>
                        <a:rPr lang="tr-TR" sz="1400">
                          <a:solidFill>
                            <a:srgbClr val="000000"/>
                          </a:solidFill>
                          <a:latin typeface="Palatino Linotype"/>
                          <a:ea typeface="Times New Roman"/>
                          <a:cs typeface="Times New Roman"/>
                        </a:rPr>
                        <a:t>48,5</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16,2</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35,3</a:t>
                      </a:r>
                      <a:endParaRPr lang="tr-TR" sz="1400">
                        <a:latin typeface="Calibri"/>
                        <a:ea typeface="Times New Roman"/>
                        <a:cs typeface="Times New Roman"/>
                      </a:endParaRPr>
                    </a:p>
                  </a:txBody>
                  <a:tcPr marL="44450" marR="44450" marT="0" marB="0" anchor="ctr">
                    <a:noFill/>
                  </a:tcPr>
                </a:tc>
                <a:tc>
                  <a:txBody>
                    <a:bodyPr/>
                    <a:lstStyle/>
                    <a:p>
                      <a:pPr algn="ctr" fontAlgn="ctr"/>
                      <a:r>
                        <a:rPr lang="tr-TR" sz="1400" b="0" i="0" u="none" strike="noStrike" dirty="0">
                          <a:solidFill>
                            <a:srgbClr val="000000"/>
                          </a:solidFill>
                          <a:latin typeface="Palatino Linotype"/>
                        </a:rPr>
                        <a:t>100</a:t>
                      </a:r>
                    </a:p>
                  </a:txBody>
                  <a:tcPr marL="9525" marR="9525" marT="9525" marB="0" anchor="ctr">
                    <a:noFill/>
                  </a:tcPr>
                </a:tc>
              </a:tr>
              <a:tr h="234190">
                <a:tc>
                  <a:txBody>
                    <a:bodyPr/>
                    <a:lstStyle/>
                    <a:p>
                      <a:pPr algn="l" fontAlgn="b"/>
                      <a:r>
                        <a:rPr lang="tr-TR" sz="1400" b="1" i="0" u="none" strike="noStrike" dirty="0" smtClean="0">
                          <a:solidFill>
                            <a:schemeClr val="tx1"/>
                          </a:solidFill>
                          <a:latin typeface="Palatino Linotype" pitchFamily="18" charset="0"/>
                        </a:rPr>
                        <a:t>SP</a:t>
                      </a:r>
                      <a:endParaRPr lang="tr-TR" sz="1400" b="1" i="0" u="none" strike="noStrike" dirty="0">
                        <a:solidFill>
                          <a:schemeClr val="tx1"/>
                        </a:solidFill>
                        <a:latin typeface="Palatino Linotype" pitchFamily="18" charset="0"/>
                      </a:endParaRPr>
                    </a:p>
                  </a:txBody>
                  <a:tcPr marL="72000" marR="0" marT="0" marB="0" anchor="b">
                    <a:solidFill>
                      <a:schemeClr val="bg1"/>
                    </a:solidFill>
                  </a:tcPr>
                </a:tc>
                <a:tc>
                  <a:txBody>
                    <a:bodyPr/>
                    <a:lstStyle/>
                    <a:p>
                      <a:pPr algn="ctr">
                        <a:spcAft>
                          <a:spcPts val="0"/>
                        </a:spcAft>
                      </a:pPr>
                      <a:r>
                        <a:rPr lang="tr-TR" sz="1400">
                          <a:latin typeface="Palatino Linotype"/>
                          <a:ea typeface="Times New Roman"/>
                          <a:cs typeface="Times New Roman"/>
                        </a:rPr>
                        <a:t>47,1</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29,4</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23,5</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fontAlgn="ctr"/>
                      <a:r>
                        <a:rPr lang="tr-TR" sz="1400" b="0" i="0" u="none" strike="noStrike" smtClean="0">
                          <a:solidFill>
                            <a:srgbClr val="000000"/>
                          </a:solidFill>
                          <a:latin typeface="Palatino Linotype"/>
                        </a:rPr>
                        <a:t>100</a:t>
                      </a:r>
                      <a:endParaRPr lang="tr-TR" sz="1400" b="0" i="0" u="none" strike="noStrike" dirty="0">
                        <a:solidFill>
                          <a:srgbClr val="000000"/>
                        </a:solidFill>
                        <a:latin typeface="Palatino Linotype"/>
                      </a:endParaRPr>
                    </a:p>
                  </a:txBody>
                  <a:tcPr marL="9525" marR="9525" marT="9525" marB="0" anchor="ctr">
                    <a:solidFill>
                      <a:schemeClr val="bg1"/>
                    </a:solidFill>
                  </a:tcPr>
                </a:tc>
              </a:tr>
              <a:tr h="234190">
                <a:tc>
                  <a:txBody>
                    <a:bodyPr/>
                    <a:lstStyle/>
                    <a:p>
                      <a:pPr algn="l" fontAlgn="b"/>
                      <a:r>
                        <a:rPr lang="tr-TR" sz="1400" b="1" u="none" strike="noStrike" dirty="0" smtClean="0">
                          <a:solidFill>
                            <a:schemeClr val="tx1"/>
                          </a:solidFill>
                          <a:latin typeface="Palatino Linotype" pitchFamily="18" charset="0"/>
                        </a:rPr>
                        <a:t>Diğer</a:t>
                      </a:r>
                      <a:endParaRPr lang="tr-TR" sz="1400" b="1" i="0" u="none" strike="noStrike" dirty="0">
                        <a:solidFill>
                          <a:schemeClr val="tx1"/>
                        </a:solidFill>
                        <a:latin typeface="Palatino Linotype" pitchFamily="18" charset="0"/>
                      </a:endParaRPr>
                    </a:p>
                  </a:txBody>
                  <a:tcPr marL="72000" marR="0" marT="0" marB="0" anchor="b">
                    <a:noFill/>
                  </a:tcPr>
                </a:tc>
                <a:tc>
                  <a:txBody>
                    <a:bodyPr/>
                    <a:lstStyle/>
                    <a:p>
                      <a:pPr algn="ctr">
                        <a:spcAft>
                          <a:spcPts val="0"/>
                        </a:spcAft>
                      </a:pPr>
                      <a:r>
                        <a:rPr lang="tr-TR" sz="1400">
                          <a:latin typeface="Palatino Linotype"/>
                          <a:ea typeface="Times New Roman"/>
                          <a:cs typeface="Times New Roman"/>
                        </a:rPr>
                        <a:t>25,9</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33,3</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40,7</a:t>
                      </a:r>
                      <a:endParaRPr lang="tr-TR" sz="1400">
                        <a:latin typeface="Calibri"/>
                        <a:ea typeface="Times New Roman"/>
                        <a:cs typeface="Times New Roman"/>
                      </a:endParaRPr>
                    </a:p>
                  </a:txBody>
                  <a:tcPr marL="44450" marR="44450" marT="0" marB="0" anchor="ctr">
                    <a:noFill/>
                  </a:tcPr>
                </a:tc>
                <a:tc>
                  <a:txBody>
                    <a:bodyPr/>
                    <a:lstStyle/>
                    <a:p>
                      <a:pPr algn="ctr" fontAlgn="ctr"/>
                      <a:r>
                        <a:rPr lang="tr-TR" sz="1400" b="0" i="0" u="none" strike="noStrike" dirty="0">
                          <a:solidFill>
                            <a:srgbClr val="000000"/>
                          </a:solidFill>
                          <a:latin typeface="Palatino Linotype"/>
                        </a:rPr>
                        <a:t>100</a:t>
                      </a:r>
                    </a:p>
                  </a:txBody>
                  <a:tcPr marL="9525" marR="9525" marT="9525" marB="0" anchor="ctr">
                    <a:noFill/>
                  </a:tcPr>
                </a:tc>
              </a:tr>
              <a:tr h="234190">
                <a:tc>
                  <a:txBody>
                    <a:bodyPr/>
                    <a:lstStyle/>
                    <a:p>
                      <a:pPr algn="l" fontAlgn="b"/>
                      <a:r>
                        <a:rPr lang="tr-TR" sz="1400" b="1" u="none" strike="noStrike" dirty="0">
                          <a:solidFill>
                            <a:schemeClr val="tx1"/>
                          </a:solidFill>
                          <a:latin typeface="Palatino Linotype" pitchFamily="18" charset="0"/>
                        </a:rPr>
                        <a:t>Protesto oy</a:t>
                      </a:r>
                      <a:endParaRPr lang="tr-TR" sz="1400" b="1" i="0" u="none" strike="noStrike" dirty="0">
                        <a:solidFill>
                          <a:schemeClr val="tx1"/>
                        </a:solidFill>
                        <a:latin typeface="Palatino Linotype" pitchFamily="18" charset="0"/>
                      </a:endParaRPr>
                    </a:p>
                  </a:txBody>
                  <a:tcPr marL="72000" marR="0" marT="0" marB="0" anchor="b">
                    <a:solidFill>
                      <a:schemeClr val="bg1"/>
                    </a:solidFill>
                  </a:tcPr>
                </a:tc>
                <a:tc>
                  <a:txBody>
                    <a:bodyPr/>
                    <a:lstStyle/>
                    <a:p>
                      <a:pPr algn="ctr">
                        <a:spcAft>
                          <a:spcPts val="0"/>
                        </a:spcAft>
                      </a:pPr>
                      <a:r>
                        <a:rPr lang="tr-TR" sz="1400">
                          <a:latin typeface="Palatino Linotype"/>
                          <a:ea typeface="Times New Roman"/>
                          <a:cs typeface="Times New Roman"/>
                        </a:rPr>
                        <a:t>21,7</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30,4</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47,8</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fontAlgn="ctr"/>
                      <a:r>
                        <a:rPr lang="tr-TR" sz="1400" b="0" i="0" u="none" strike="noStrike" dirty="0">
                          <a:solidFill>
                            <a:srgbClr val="000000"/>
                          </a:solidFill>
                          <a:latin typeface="Palatino Linotype"/>
                        </a:rPr>
                        <a:t>100</a:t>
                      </a:r>
                    </a:p>
                  </a:txBody>
                  <a:tcPr marL="9525" marR="9525" marT="9525" marB="0" anchor="ctr">
                    <a:solidFill>
                      <a:schemeClr val="bg1"/>
                    </a:solidFill>
                  </a:tcPr>
                </a:tc>
              </a:tr>
              <a:tr h="234190">
                <a:tc>
                  <a:txBody>
                    <a:bodyPr/>
                    <a:lstStyle/>
                    <a:p>
                      <a:pPr algn="l" fontAlgn="b"/>
                      <a:r>
                        <a:rPr lang="tr-TR" sz="1400" b="1" u="none" strike="noStrike" dirty="0">
                          <a:solidFill>
                            <a:schemeClr val="tx1"/>
                          </a:solidFill>
                          <a:latin typeface="Palatino Linotype" pitchFamily="18" charset="0"/>
                        </a:rPr>
                        <a:t>Cevap yok</a:t>
                      </a:r>
                      <a:endParaRPr lang="tr-TR" sz="1400" b="1" i="0" u="none" strike="noStrike" dirty="0">
                        <a:solidFill>
                          <a:schemeClr val="tx1"/>
                        </a:solidFill>
                        <a:latin typeface="Palatino Linotype" pitchFamily="18" charset="0"/>
                      </a:endParaRPr>
                    </a:p>
                  </a:txBody>
                  <a:tcPr marL="72000" marR="0" marT="0" marB="0" anchor="b">
                    <a:noFill/>
                  </a:tcPr>
                </a:tc>
                <a:tc>
                  <a:txBody>
                    <a:bodyPr/>
                    <a:lstStyle/>
                    <a:p>
                      <a:pPr algn="ctr">
                        <a:spcAft>
                          <a:spcPts val="0"/>
                        </a:spcAft>
                      </a:pPr>
                      <a:r>
                        <a:rPr lang="tr-TR" sz="1400">
                          <a:solidFill>
                            <a:srgbClr val="000000"/>
                          </a:solidFill>
                          <a:latin typeface="Palatino Linotype"/>
                          <a:ea typeface="Times New Roman"/>
                          <a:cs typeface="Times New Roman"/>
                        </a:rPr>
                        <a:t>31,0</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24,1</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44,8</a:t>
                      </a:r>
                      <a:endParaRPr lang="tr-TR" sz="1400">
                        <a:latin typeface="Calibri"/>
                        <a:ea typeface="Times New Roman"/>
                        <a:cs typeface="Times New Roman"/>
                      </a:endParaRPr>
                    </a:p>
                  </a:txBody>
                  <a:tcPr marL="44450" marR="44450" marT="0" marB="0" anchor="ctr">
                    <a:noFill/>
                  </a:tcPr>
                </a:tc>
                <a:tc>
                  <a:txBody>
                    <a:bodyPr/>
                    <a:lstStyle/>
                    <a:p>
                      <a:pPr algn="ctr" fontAlgn="ctr"/>
                      <a:r>
                        <a:rPr lang="tr-TR" sz="1400" b="0" i="0" u="none" strike="noStrike" dirty="0">
                          <a:solidFill>
                            <a:srgbClr val="000000"/>
                          </a:solidFill>
                          <a:latin typeface="Palatino Linotype"/>
                        </a:rPr>
                        <a:t>100</a:t>
                      </a:r>
                    </a:p>
                  </a:txBody>
                  <a:tcPr marL="9525" marR="9525" marT="9525" marB="0" anchor="ctr">
                    <a:noFill/>
                  </a:tcPr>
                </a:tc>
              </a:tr>
              <a:tr h="234190">
                <a:tc>
                  <a:txBody>
                    <a:bodyPr/>
                    <a:lstStyle/>
                    <a:p>
                      <a:pPr algn="l" fontAlgn="b"/>
                      <a:r>
                        <a:rPr lang="tr-TR" sz="1400" b="1" u="none" strike="noStrike" dirty="0">
                          <a:solidFill>
                            <a:schemeClr val="tx1"/>
                          </a:solidFill>
                          <a:latin typeface="Palatino Linotype" pitchFamily="18" charset="0"/>
                        </a:rPr>
                        <a:t>Yaşım tutmadı</a:t>
                      </a:r>
                      <a:endParaRPr lang="tr-TR" sz="1400" b="1" i="0" u="none" strike="noStrike" dirty="0">
                        <a:solidFill>
                          <a:schemeClr val="tx1"/>
                        </a:solidFill>
                        <a:latin typeface="Palatino Linotype" pitchFamily="18" charset="0"/>
                      </a:endParaRPr>
                    </a:p>
                  </a:txBody>
                  <a:tcPr marL="72000" marR="0" marT="0" marB="0" anchor="b">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13,5</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45,9</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dirty="0">
                          <a:solidFill>
                            <a:srgbClr val="000000"/>
                          </a:solidFill>
                          <a:latin typeface="Palatino Linotype"/>
                          <a:ea typeface="Times New Roman"/>
                          <a:cs typeface="Times New Roman"/>
                        </a:rPr>
                        <a:t>40,5</a:t>
                      </a:r>
                      <a:endParaRPr lang="tr-TR" sz="1400" dirty="0">
                        <a:latin typeface="Calibri"/>
                        <a:ea typeface="Times New Roman"/>
                        <a:cs typeface="Times New Roman"/>
                      </a:endParaRPr>
                    </a:p>
                  </a:txBody>
                  <a:tcPr marL="44450" marR="44450" marT="0" marB="0" anchor="ctr">
                    <a:solidFill>
                      <a:schemeClr val="bg1"/>
                    </a:solidFill>
                  </a:tcPr>
                </a:tc>
                <a:tc>
                  <a:txBody>
                    <a:bodyPr/>
                    <a:lstStyle/>
                    <a:p>
                      <a:pPr algn="ctr" fontAlgn="ctr"/>
                      <a:r>
                        <a:rPr lang="tr-TR" sz="1400" b="0" i="0" u="none" strike="noStrike" dirty="0">
                          <a:solidFill>
                            <a:srgbClr val="000000"/>
                          </a:solidFill>
                          <a:latin typeface="Palatino Linotype"/>
                        </a:rPr>
                        <a:t>100</a:t>
                      </a:r>
                    </a:p>
                  </a:txBody>
                  <a:tcPr marL="9525" marR="9525" marT="9525" marB="0" anchor="ctr">
                    <a:solidFill>
                      <a:schemeClr val="bg1"/>
                    </a:solidFill>
                  </a:tcPr>
                </a:tc>
              </a:tr>
              <a:tr h="234190">
                <a:tc>
                  <a:txBody>
                    <a:bodyPr/>
                    <a:lstStyle/>
                    <a:p>
                      <a:pPr algn="l" fontAlgn="b"/>
                      <a:r>
                        <a:rPr lang="tr-TR" sz="1400" b="1" u="none" strike="noStrike" dirty="0">
                          <a:solidFill>
                            <a:schemeClr val="tx1"/>
                          </a:solidFill>
                          <a:latin typeface="Palatino Linotype" pitchFamily="18" charset="0"/>
                        </a:rPr>
                        <a:t>ORTALAMA</a:t>
                      </a:r>
                      <a:endParaRPr lang="tr-TR" sz="1400" b="1" i="0" u="none" strike="noStrike" dirty="0">
                        <a:solidFill>
                          <a:schemeClr val="tx1"/>
                        </a:solidFill>
                        <a:latin typeface="Palatino Linotype" pitchFamily="18" charset="0"/>
                      </a:endParaRPr>
                    </a:p>
                  </a:txBody>
                  <a:tcPr marL="72000" marR="0" marT="0" marB="0" anchor="b">
                    <a:noFill/>
                  </a:tcPr>
                </a:tc>
                <a:tc>
                  <a:txBody>
                    <a:bodyPr/>
                    <a:lstStyle/>
                    <a:p>
                      <a:pPr algn="ctr">
                        <a:spcAft>
                          <a:spcPts val="0"/>
                        </a:spcAft>
                      </a:pPr>
                      <a:r>
                        <a:rPr lang="tr-TR" sz="1400" b="1">
                          <a:solidFill>
                            <a:srgbClr val="000000"/>
                          </a:solidFill>
                          <a:latin typeface="Palatino Linotype"/>
                          <a:ea typeface="Times New Roman"/>
                          <a:cs typeface="Times New Roman"/>
                        </a:rPr>
                        <a:t>35,2</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b="1">
                          <a:solidFill>
                            <a:srgbClr val="000000"/>
                          </a:solidFill>
                          <a:latin typeface="Palatino Linotype"/>
                          <a:ea typeface="Times New Roman"/>
                          <a:cs typeface="Times New Roman"/>
                        </a:rPr>
                        <a:t>38,6</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b="1" dirty="0">
                          <a:solidFill>
                            <a:srgbClr val="000000"/>
                          </a:solidFill>
                          <a:latin typeface="Palatino Linotype"/>
                          <a:ea typeface="Times New Roman"/>
                          <a:cs typeface="Times New Roman"/>
                        </a:rPr>
                        <a:t>26,2</a:t>
                      </a:r>
                      <a:endParaRPr lang="tr-TR" sz="1400" dirty="0">
                        <a:latin typeface="Calibri"/>
                        <a:ea typeface="Times New Roman"/>
                        <a:cs typeface="Times New Roman"/>
                      </a:endParaRPr>
                    </a:p>
                  </a:txBody>
                  <a:tcPr marL="44450" marR="44450" marT="0" marB="0" anchor="ctr">
                    <a:noFill/>
                  </a:tcPr>
                </a:tc>
                <a:tc>
                  <a:txBody>
                    <a:bodyPr/>
                    <a:lstStyle/>
                    <a:p>
                      <a:pPr algn="ctr" fontAlgn="ctr"/>
                      <a:r>
                        <a:rPr lang="tr-TR" sz="1400" b="1" i="0" u="none" strike="noStrike" dirty="0">
                          <a:solidFill>
                            <a:srgbClr val="000000"/>
                          </a:solidFill>
                          <a:latin typeface="Palatino Linotype"/>
                        </a:rPr>
                        <a:t>100</a:t>
                      </a:r>
                    </a:p>
                  </a:txBody>
                  <a:tcPr marL="9525" marR="9525" marT="9525" marB="0" anchor="ctr">
                    <a:noFill/>
                  </a:tcPr>
                </a:tc>
              </a:tr>
            </a:tbl>
          </a:graphicData>
        </a:graphic>
      </p:graphicFrame>
      <p:sp>
        <p:nvSpPr>
          <p:cNvPr id="10" name="6 Metin kutusu"/>
          <p:cNvSpPr txBox="1">
            <a:spLocks noChangeArrowheads="1"/>
          </p:cNvSpPr>
          <p:nvPr/>
        </p:nvSpPr>
        <p:spPr bwMode="auto">
          <a:xfrm>
            <a:off x="785813" y="214313"/>
            <a:ext cx="8143875" cy="299506"/>
          </a:xfrm>
          <a:prstGeom prst="rect">
            <a:avLst/>
          </a:prstGeom>
          <a:noFill/>
          <a:ln w="9525">
            <a:noFill/>
            <a:miter lim="800000"/>
            <a:headEnd/>
            <a:tailEnd/>
          </a:ln>
        </p:spPr>
        <p:txBody>
          <a:bodyPr>
            <a:spAutoFit/>
          </a:bodyPr>
          <a:lstStyle/>
          <a:p>
            <a:pPr marL="0" indent="0" algn="r">
              <a:lnSpc>
                <a:spcPct val="120000"/>
              </a:lnSpc>
              <a:spcAft>
                <a:spcPts val="600"/>
              </a:spcAft>
              <a:buClrTx/>
              <a:buSzPct val="100000"/>
              <a:buNone/>
            </a:pPr>
            <a:r>
              <a:rPr lang="tr-TR" sz="1200" b="1" dirty="0" smtClean="0">
                <a:solidFill>
                  <a:srgbClr val="FF0000"/>
                </a:solidFill>
                <a:latin typeface="Palatino Linotype" pitchFamily="18" charset="0"/>
              </a:rPr>
              <a:t>Gündeme Yönelik Değerlendirmeler</a:t>
            </a:r>
          </a:p>
        </p:txBody>
      </p:sp>
      <p:graphicFrame>
        <p:nvGraphicFramePr>
          <p:cNvPr id="11" name="10 Grafik"/>
          <p:cNvGraphicFramePr/>
          <p:nvPr/>
        </p:nvGraphicFramePr>
        <p:xfrm>
          <a:off x="1602000" y="1752600"/>
          <a:ext cx="5940000" cy="144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tr-TR">
              <a:latin typeface="Lucida Sans Unicode" pitchFamily="34" charset="0"/>
            </a:endParaRPr>
          </a:p>
        </p:txBody>
      </p:sp>
      <p:sp>
        <p:nvSpPr>
          <p:cNvPr id="27653" name="7 Slayt Numarası Yer Tutucusu"/>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07D271CA-D977-4078-8AB2-1AB09536995B}" type="slidenum">
              <a:rPr lang="tr-TR"/>
              <a:pPr fontAlgn="base">
                <a:spcBef>
                  <a:spcPct val="0"/>
                </a:spcBef>
                <a:spcAft>
                  <a:spcPct val="0"/>
                </a:spcAft>
              </a:pPr>
              <a:t>5</a:t>
            </a:fld>
            <a:endParaRPr lang="tr-TR"/>
          </a:p>
        </p:txBody>
      </p:sp>
      <p:sp>
        <p:nvSpPr>
          <p:cNvPr id="14" name="13 Metin kutusu"/>
          <p:cNvSpPr txBox="1"/>
          <p:nvPr/>
        </p:nvSpPr>
        <p:spPr>
          <a:xfrm>
            <a:off x="72000" y="762000"/>
            <a:ext cx="9000000" cy="830997"/>
          </a:xfrm>
          <a:prstGeom prst="rect">
            <a:avLst/>
          </a:prstGeom>
          <a:noFill/>
        </p:spPr>
        <p:txBody>
          <a:bodyPr wrap="square" rtlCol="0">
            <a:spAutoFit/>
          </a:bodyPr>
          <a:lstStyle/>
          <a:p>
            <a:pPr lvl="0" algn="ctr"/>
            <a:r>
              <a:rPr lang="tr-TR" sz="2400" b="1" dirty="0" smtClean="0">
                <a:latin typeface="Palatino Linotype" pitchFamily="18" charset="0"/>
              </a:rPr>
              <a:t>Hükümetin TV ve Gazetelere Müdahale Ettiğini </a:t>
            </a:r>
          </a:p>
          <a:p>
            <a:pPr lvl="0" algn="ctr"/>
            <a:r>
              <a:rPr lang="tr-TR" sz="2400" b="1" dirty="0" smtClean="0">
                <a:latin typeface="Palatino Linotype" pitchFamily="18" charset="0"/>
              </a:rPr>
              <a:t>Düşünüyor musunuz?</a:t>
            </a:r>
            <a:endParaRPr lang="tr-TR" sz="2400" dirty="0">
              <a:latin typeface="Palatino Linotype" pitchFamily="18" charset="0"/>
            </a:endParaRPr>
          </a:p>
        </p:txBody>
      </p:sp>
      <p:sp>
        <p:nvSpPr>
          <p:cNvPr id="19" name="18 Dikdörtgen"/>
          <p:cNvSpPr/>
          <p:nvPr/>
        </p:nvSpPr>
        <p:spPr>
          <a:xfrm>
            <a:off x="1566000" y="3108232"/>
            <a:ext cx="6012000" cy="307975"/>
          </a:xfrm>
          <a:prstGeom prst="rect">
            <a:avLst/>
          </a:prstGeom>
        </p:spPr>
        <p:txBody>
          <a:bodyPr>
            <a:spAutoFit/>
          </a:bodyPr>
          <a:lstStyle/>
          <a:p>
            <a:pPr algn="ctr" fontAlgn="auto">
              <a:spcBef>
                <a:spcPts val="0"/>
              </a:spcBef>
              <a:spcAft>
                <a:spcPts val="0"/>
              </a:spcAft>
              <a:defRPr/>
            </a:pPr>
            <a:r>
              <a:rPr lang="tr-TR" sz="1400" b="1" kern="0" dirty="0">
                <a:solidFill>
                  <a:srgbClr val="FF0000"/>
                </a:solidFill>
                <a:latin typeface="Palatino Linotype" pitchFamily="18" charset="0"/>
                <a:cs typeface="+mn-cs"/>
              </a:rPr>
              <a:t> (12 Haziran M.V. Seçiminde Oy Verilen Partiye Göre Dağılım %)</a:t>
            </a:r>
            <a:endParaRPr lang="tr-TR" sz="1400" dirty="0">
              <a:latin typeface="+mn-lt"/>
              <a:cs typeface="+mn-cs"/>
            </a:endParaRPr>
          </a:p>
        </p:txBody>
      </p:sp>
      <p:graphicFrame>
        <p:nvGraphicFramePr>
          <p:cNvPr id="20" name="19 Tablo"/>
          <p:cNvGraphicFramePr>
            <a:graphicFrameLocks noGrp="1"/>
          </p:cNvGraphicFramePr>
          <p:nvPr/>
        </p:nvGraphicFramePr>
        <p:xfrm>
          <a:off x="1606962" y="3439389"/>
          <a:ext cx="5930076" cy="2801808"/>
        </p:xfrm>
        <a:graphic>
          <a:graphicData uri="http://schemas.openxmlformats.org/drawingml/2006/table">
            <a:tbl>
              <a:tblPr>
                <a:tableStyleId>{3C2FFA5D-87B4-456A-9821-1D502468CF0F}</a:tableStyleId>
              </a:tblPr>
              <a:tblGrid>
                <a:gridCol w="1286076"/>
                <a:gridCol w="1296000"/>
                <a:gridCol w="1512000"/>
                <a:gridCol w="1116000"/>
                <a:gridCol w="720000"/>
              </a:tblGrid>
              <a:tr h="459908">
                <a:tc>
                  <a:txBody>
                    <a:bodyPr/>
                    <a:lstStyle/>
                    <a:p>
                      <a:pPr algn="l" fontAlgn="b"/>
                      <a:r>
                        <a:rPr lang="tr-TR" sz="1400" b="1" u="none" strike="noStrike" dirty="0" smtClean="0">
                          <a:latin typeface="Palatino Linotype" pitchFamily="18" charset="0"/>
                        </a:rPr>
                        <a:t> </a:t>
                      </a:r>
                      <a:endParaRPr lang="tr-TR" sz="1400" b="1" i="0" u="none" strike="noStrike" dirty="0">
                        <a:solidFill>
                          <a:srgbClr val="000000"/>
                        </a:solidFill>
                        <a:latin typeface="Palatino Linotype" pitchFamily="18" charset="0"/>
                      </a:endParaRPr>
                    </a:p>
                  </a:txBody>
                  <a:tcPr marL="72000" marR="0" marT="0" marB="0" vert="vert270" anchor="ctr">
                    <a:solidFill>
                      <a:schemeClr val="bg1"/>
                    </a:solidFill>
                  </a:tcPr>
                </a:tc>
                <a:tc>
                  <a:txBody>
                    <a:bodyPr/>
                    <a:lstStyle/>
                    <a:p>
                      <a:pPr marR="36830" algn="ctr">
                        <a:spcAft>
                          <a:spcPts val="0"/>
                        </a:spcAft>
                      </a:pPr>
                      <a:r>
                        <a:rPr lang="tr-TR" sz="1400" b="1">
                          <a:solidFill>
                            <a:srgbClr val="000000"/>
                          </a:solidFill>
                          <a:latin typeface="Palatino Linotype"/>
                          <a:ea typeface="Times New Roman"/>
                          <a:cs typeface="Times New Roman"/>
                        </a:rPr>
                        <a:t>Evet düşünüyorum</a:t>
                      </a:r>
                      <a:endParaRPr lang="tr-TR" sz="1400">
                        <a:latin typeface="Calibri"/>
                        <a:ea typeface="Times New Roman"/>
                        <a:cs typeface="Times New Roman"/>
                      </a:endParaRPr>
                    </a:p>
                  </a:txBody>
                  <a:tcPr marL="44450" marR="44450" marT="0" marB="0" anchor="ctr">
                    <a:solidFill>
                      <a:schemeClr val="bg1"/>
                    </a:solidFill>
                  </a:tcPr>
                </a:tc>
                <a:tc>
                  <a:txBody>
                    <a:bodyPr/>
                    <a:lstStyle/>
                    <a:p>
                      <a:pPr marR="36830" algn="ctr">
                        <a:spcAft>
                          <a:spcPts val="0"/>
                        </a:spcAft>
                      </a:pPr>
                      <a:r>
                        <a:rPr lang="tr-TR" sz="1400" b="1">
                          <a:solidFill>
                            <a:srgbClr val="000000"/>
                          </a:solidFill>
                          <a:latin typeface="Palatino Linotype"/>
                          <a:ea typeface="Times New Roman"/>
                          <a:cs typeface="Times New Roman"/>
                        </a:rPr>
                        <a:t>Hayır düşünmüyorum</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b="1" dirty="0">
                          <a:solidFill>
                            <a:srgbClr val="000000"/>
                          </a:solidFill>
                          <a:latin typeface="Palatino Linotype"/>
                          <a:ea typeface="Times New Roman"/>
                          <a:cs typeface="Times New Roman"/>
                        </a:rPr>
                        <a:t>Fikrim yok / Cevap yok</a:t>
                      </a:r>
                      <a:endParaRPr lang="tr-TR" sz="1400" dirty="0">
                        <a:latin typeface="Calibri"/>
                        <a:ea typeface="Times New Roman"/>
                        <a:cs typeface="Times New Roman"/>
                      </a:endParaRPr>
                    </a:p>
                  </a:txBody>
                  <a:tcPr marL="44450" marR="44450" marT="0" marB="0" anchor="ctr">
                    <a:solidFill>
                      <a:schemeClr val="bg1"/>
                    </a:solidFill>
                  </a:tcPr>
                </a:tc>
                <a:tc>
                  <a:txBody>
                    <a:bodyPr/>
                    <a:lstStyle/>
                    <a:p>
                      <a:pPr algn="ctr" fontAlgn="ctr"/>
                      <a:r>
                        <a:rPr lang="tr-TR" sz="1400" b="1" i="0" u="none" strike="noStrike" dirty="0">
                          <a:solidFill>
                            <a:srgbClr val="000000"/>
                          </a:solidFill>
                          <a:latin typeface="Palatino Linotype"/>
                        </a:rPr>
                        <a:t>Toplam</a:t>
                      </a:r>
                    </a:p>
                  </a:txBody>
                  <a:tcPr marL="9525" marR="9525" marT="9525" marB="0" anchor="ctr">
                    <a:solidFill>
                      <a:schemeClr val="bg1"/>
                    </a:solidFill>
                  </a:tcPr>
                </a:tc>
              </a:tr>
              <a:tr h="234190">
                <a:tc>
                  <a:txBody>
                    <a:bodyPr/>
                    <a:lstStyle/>
                    <a:p>
                      <a:pPr algn="l" fontAlgn="b"/>
                      <a:r>
                        <a:rPr lang="tr-TR" sz="1400" b="1" u="none" strike="noStrike" dirty="0" smtClean="0">
                          <a:solidFill>
                            <a:schemeClr val="tx1"/>
                          </a:solidFill>
                          <a:latin typeface="Palatino Linotype" pitchFamily="18" charset="0"/>
                        </a:rPr>
                        <a:t>AK Parti</a:t>
                      </a:r>
                      <a:endParaRPr lang="tr-TR" sz="1400" b="1" i="0" u="none" strike="noStrike" dirty="0">
                        <a:solidFill>
                          <a:schemeClr val="tx1"/>
                        </a:solidFill>
                        <a:latin typeface="Palatino Linotype" pitchFamily="18" charset="0"/>
                      </a:endParaRPr>
                    </a:p>
                  </a:txBody>
                  <a:tcPr marL="72000" marR="0" marT="0" marB="0" anchor="b">
                    <a:solidFill>
                      <a:schemeClr val="bg1"/>
                    </a:solidFill>
                  </a:tcPr>
                </a:tc>
                <a:tc>
                  <a:txBody>
                    <a:bodyPr/>
                    <a:lstStyle/>
                    <a:p>
                      <a:pPr marR="36830" algn="ctr">
                        <a:spcAft>
                          <a:spcPts val="0"/>
                        </a:spcAft>
                      </a:pPr>
                      <a:r>
                        <a:rPr lang="tr-TR" sz="1400">
                          <a:solidFill>
                            <a:srgbClr val="000000"/>
                          </a:solidFill>
                          <a:latin typeface="Palatino Linotype"/>
                          <a:ea typeface="Times New Roman"/>
                          <a:cs typeface="Times New Roman"/>
                        </a:rPr>
                        <a:t>37,4</a:t>
                      </a:r>
                      <a:endParaRPr lang="tr-TR" sz="1400">
                        <a:latin typeface="Calibri"/>
                        <a:ea typeface="Times New Roman"/>
                        <a:cs typeface="Times New Roman"/>
                      </a:endParaRPr>
                    </a:p>
                  </a:txBody>
                  <a:tcPr marL="44450" marR="44450" marT="0" marB="0" anchor="ctr">
                    <a:solidFill>
                      <a:schemeClr val="bg1"/>
                    </a:solidFill>
                  </a:tcPr>
                </a:tc>
                <a:tc>
                  <a:txBody>
                    <a:bodyPr/>
                    <a:lstStyle/>
                    <a:p>
                      <a:pPr marR="36830" algn="ctr">
                        <a:spcAft>
                          <a:spcPts val="0"/>
                        </a:spcAft>
                      </a:pPr>
                      <a:r>
                        <a:rPr lang="tr-TR" sz="1400">
                          <a:solidFill>
                            <a:srgbClr val="000000"/>
                          </a:solidFill>
                          <a:latin typeface="Palatino Linotype"/>
                          <a:ea typeface="Times New Roman"/>
                          <a:cs typeface="Times New Roman"/>
                        </a:rPr>
                        <a:t>55,1</a:t>
                      </a:r>
                      <a:endParaRPr lang="tr-TR" sz="1400">
                        <a:latin typeface="Calibri"/>
                        <a:ea typeface="Times New Roman"/>
                        <a:cs typeface="Times New Roman"/>
                      </a:endParaRPr>
                    </a:p>
                  </a:txBody>
                  <a:tcPr marL="44450" marR="44450" marT="0" marB="0" anchor="ctr">
                    <a:solidFill>
                      <a:schemeClr val="bg1"/>
                    </a:solidFill>
                  </a:tcPr>
                </a:tc>
                <a:tc>
                  <a:txBody>
                    <a:bodyPr/>
                    <a:lstStyle/>
                    <a:p>
                      <a:pPr marR="36830" algn="ctr">
                        <a:spcAft>
                          <a:spcPts val="0"/>
                        </a:spcAft>
                      </a:pPr>
                      <a:r>
                        <a:rPr lang="tr-TR" sz="1400">
                          <a:solidFill>
                            <a:srgbClr val="000000"/>
                          </a:solidFill>
                          <a:latin typeface="Palatino Linotype"/>
                          <a:ea typeface="Times New Roman"/>
                          <a:cs typeface="Times New Roman"/>
                        </a:rPr>
                        <a:t>7,5</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fontAlgn="ctr"/>
                      <a:r>
                        <a:rPr lang="tr-TR" sz="1400" b="0" i="0" u="none" strike="noStrike" dirty="0">
                          <a:solidFill>
                            <a:srgbClr val="000000"/>
                          </a:solidFill>
                          <a:latin typeface="Palatino Linotype"/>
                        </a:rPr>
                        <a:t>100</a:t>
                      </a:r>
                    </a:p>
                  </a:txBody>
                  <a:tcPr marL="9525" marR="9525" marT="9525" marB="0" anchor="ctr">
                    <a:solidFill>
                      <a:schemeClr val="bg1"/>
                    </a:solidFill>
                  </a:tcPr>
                </a:tc>
              </a:tr>
              <a:tr h="234190">
                <a:tc>
                  <a:txBody>
                    <a:bodyPr/>
                    <a:lstStyle/>
                    <a:p>
                      <a:pPr algn="l" fontAlgn="b"/>
                      <a:r>
                        <a:rPr lang="tr-TR" sz="1400" b="1" u="none" strike="noStrike" dirty="0">
                          <a:solidFill>
                            <a:schemeClr val="tx1"/>
                          </a:solidFill>
                          <a:latin typeface="Palatino Linotype" pitchFamily="18" charset="0"/>
                        </a:rPr>
                        <a:t>CHP</a:t>
                      </a:r>
                      <a:endParaRPr lang="tr-TR" sz="1400" b="1" i="0" u="none" strike="noStrike" dirty="0">
                        <a:solidFill>
                          <a:schemeClr val="tx1"/>
                        </a:solidFill>
                        <a:latin typeface="Palatino Linotype" pitchFamily="18" charset="0"/>
                      </a:endParaRPr>
                    </a:p>
                  </a:txBody>
                  <a:tcPr marL="72000" marR="0" marT="0" marB="0" anchor="b">
                    <a:noFill/>
                  </a:tcPr>
                </a:tc>
                <a:tc>
                  <a:txBody>
                    <a:bodyPr/>
                    <a:lstStyle/>
                    <a:p>
                      <a:pPr marR="36830" algn="ctr">
                        <a:spcAft>
                          <a:spcPts val="0"/>
                        </a:spcAft>
                      </a:pPr>
                      <a:r>
                        <a:rPr lang="tr-TR" sz="1400">
                          <a:solidFill>
                            <a:srgbClr val="000000"/>
                          </a:solidFill>
                          <a:latin typeface="Palatino Linotype"/>
                          <a:ea typeface="Times New Roman"/>
                          <a:cs typeface="Times New Roman"/>
                        </a:rPr>
                        <a:t>85,4</a:t>
                      </a:r>
                      <a:endParaRPr lang="tr-TR" sz="1400">
                        <a:latin typeface="Calibri"/>
                        <a:ea typeface="Times New Roman"/>
                        <a:cs typeface="Times New Roman"/>
                      </a:endParaRPr>
                    </a:p>
                  </a:txBody>
                  <a:tcPr marL="44450" marR="44450" marT="0" marB="0" anchor="ctr">
                    <a:noFill/>
                  </a:tcPr>
                </a:tc>
                <a:tc>
                  <a:txBody>
                    <a:bodyPr/>
                    <a:lstStyle/>
                    <a:p>
                      <a:pPr marR="36830" algn="ctr">
                        <a:spcAft>
                          <a:spcPts val="0"/>
                        </a:spcAft>
                      </a:pPr>
                      <a:r>
                        <a:rPr lang="tr-TR" sz="1400">
                          <a:solidFill>
                            <a:srgbClr val="000000"/>
                          </a:solidFill>
                          <a:latin typeface="Palatino Linotype"/>
                          <a:ea typeface="Times New Roman"/>
                          <a:cs typeface="Times New Roman"/>
                        </a:rPr>
                        <a:t>10,5</a:t>
                      </a:r>
                      <a:endParaRPr lang="tr-TR" sz="1400">
                        <a:latin typeface="Calibri"/>
                        <a:ea typeface="Times New Roman"/>
                        <a:cs typeface="Times New Roman"/>
                      </a:endParaRPr>
                    </a:p>
                  </a:txBody>
                  <a:tcPr marL="44450" marR="44450" marT="0" marB="0" anchor="ctr">
                    <a:noFill/>
                  </a:tcPr>
                </a:tc>
                <a:tc>
                  <a:txBody>
                    <a:bodyPr/>
                    <a:lstStyle/>
                    <a:p>
                      <a:pPr marR="36830" algn="ctr">
                        <a:spcAft>
                          <a:spcPts val="0"/>
                        </a:spcAft>
                      </a:pPr>
                      <a:r>
                        <a:rPr lang="tr-TR" sz="1400">
                          <a:solidFill>
                            <a:srgbClr val="000000"/>
                          </a:solidFill>
                          <a:latin typeface="Palatino Linotype"/>
                          <a:ea typeface="Times New Roman"/>
                          <a:cs typeface="Times New Roman"/>
                        </a:rPr>
                        <a:t>4,1</a:t>
                      </a:r>
                      <a:endParaRPr lang="tr-TR" sz="1400">
                        <a:latin typeface="Calibri"/>
                        <a:ea typeface="Times New Roman"/>
                        <a:cs typeface="Times New Roman"/>
                      </a:endParaRPr>
                    </a:p>
                  </a:txBody>
                  <a:tcPr marL="44450" marR="44450" marT="0" marB="0" anchor="ctr">
                    <a:noFill/>
                  </a:tcPr>
                </a:tc>
                <a:tc>
                  <a:txBody>
                    <a:bodyPr/>
                    <a:lstStyle/>
                    <a:p>
                      <a:pPr algn="ctr" fontAlgn="ctr"/>
                      <a:r>
                        <a:rPr lang="tr-TR" sz="1400" b="0" i="0" u="none" strike="noStrike" dirty="0">
                          <a:solidFill>
                            <a:srgbClr val="000000"/>
                          </a:solidFill>
                          <a:latin typeface="Palatino Linotype"/>
                        </a:rPr>
                        <a:t>100</a:t>
                      </a:r>
                    </a:p>
                  </a:txBody>
                  <a:tcPr marL="9525" marR="9525" marT="9525" marB="0" anchor="ctr">
                    <a:noFill/>
                  </a:tcPr>
                </a:tc>
              </a:tr>
              <a:tr h="234190">
                <a:tc>
                  <a:txBody>
                    <a:bodyPr/>
                    <a:lstStyle/>
                    <a:p>
                      <a:pPr algn="l" fontAlgn="b"/>
                      <a:r>
                        <a:rPr lang="tr-TR" sz="1400" b="1" u="none" strike="noStrike" dirty="0">
                          <a:solidFill>
                            <a:schemeClr val="tx1"/>
                          </a:solidFill>
                          <a:latin typeface="Palatino Linotype" pitchFamily="18" charset="0"/>
                        </a:rPr>
                        <a:t>MHP</a:t>
                      </a:r>
                      <a:endParaRPr lang="tr-TR" sz="1400" b="1" i="0" u="none" strike="noStrike" dirty="0">
                        <a:solidFill>
                          <a:schemeClr val="tx1"/>
                        </a:solidFill>
                        <a:latin typeface="Palatino Linotype" pitchFamily="18" charset="0"/>
                      </a:endParaRPr>
                    </a:p>
                  </a:txBody>
                  <a:tcPr marL="72000" marR="0" marT="0" marB="0" anchor="b">
                    <a:solidFill>
                      <a:schemeClr val="bg1"/>
                    </a:solidFill>
                  </a:tcPr>
                </a:tc>
                <a:tc>
                  <a:txBody>
                    <a:bodyPr/>
                    <a:lstStyle/>
                    <a:p>
                      <a:pPr marR="36830" algn="ctr">
                        <a:spcAft>
                          <a:spcPts val="0"/>
                        </a:spcAft>
                      </a:pPr>
                      <a:r>
                        <a:rPr lang="tr-TR" sz="1400">
                          <a:solidFill>
                            <a:srgbClr val="000000"/>
                          </a:solidFill>
                          <a:latin typeface="Palatino Linotype"/>
                          <a:ea typeface="Times New Roman"/>
                          <a:cs typeface="Times New Roman"/>
                        </a:rPr>
                        <a:t>70,0</a:t>
                      </a:r>
                      <a:endParaRPr lang="tr-TR" sz="1400">
                        <a:latin typeface="Calibri"/>
                        <a:ea typeface="Times New Roman"/>
                        <a:cs typeface="Times New Roman"/>
                      </a:endParaRPr>
                    </a:p>
                  </a:txBody>
                  <a:tcPr marL="44450" marR="44450" marT="0" marB="0" anchor="ctr">
                    <a:solidFill>
                      <a:schemeClr val="bg1"/>
                    </a:solidFill>
                  </a:tcPr>
                </a:tc>
                <a:tc>
                  <a:txBody>
                    <a:bodyPr/>
                    <a:lstStyle/>
                    <a:p>
                      <a:pPr marR="36830" algn="ctr">
                        <a:spcAft>
                          <a:spcPts val="0"/>
                        </a:spcAft>
                      </a:pPr>
                      <a:r>
                        <a:rPr lang="tr-TR" sz="1400">
                          <a:solidFill>
                            <a:srgbClr val="000000"/>
                          </a:solidFill>
                          <a:latin typeface="Palatino Linotype"/>
                          <a:ea typeface="Times New Roman"/>
                          <a:cs typeface="Times New Roman"/>
                        </a:rPr>
                        <a:t>23,1</a:t>
                      </a:r>
                      <a:endParaRPr lang="tr-TR" sz="1400">
                        <a:latin typeface="Calibri"/>
                        <a:ea typeface="Times New Roman"/>
                        <a:cs typeface="Times New Roman"/>
                      </a:endParaRPr>
                    </a:p>
                  </a:txBody>
                  <a:tcPr marL="44450" marR="44450" marT="0" marB="0" anchor="ctr">
                    <a:solidFill>
                      <a:schemeClr val="bg1"/>
                    </a:solidFill>
                  </a:tcPr>
                </a:tc>
                <a:tc>
                  <a:txBody>
                    <a:bodyPr/>
                    <a:lstStyle/>
                    <a:p>
                      <a:pPr marR="36830" algn="ctr">
                        <a:spcAft>
                          <a:spcPts val="0"/>
                        </a:spcAft>
                      </a:pPr>
                      <a:r>
                        <a:rPr lang="tr-TR" sz="1400">
                          <a:solidFill>
                            <a:srgbClr val="000000"/>
                          </a:solidFill>
                          <a:latin typeface="Palatino Linotype"/>
                          <a:ea typeface="Times New Roman"/>
                          <a:cs typeface="Times New Roman"/>
                        </a:rPr>
                        <a:t>6,9</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fontAlgn="ctr"/>
                      <a:r>
                        <a:rPr lang="tr-TR" sz="1400" b="0" i="0" u="none" strike="noStrike" dirty="0">
                          <a:solidFill>
                            <a:srgbClr val="000000"/>
                          </a:solidFill>
                          <a:latin typeface="Palatino Linotype"/>
                        </a:rPr>
                        <a:t>100</a:t>
                      </a:r>
                    </a:p>
                  </a:txBody>
                  <a:tcPr marL="9525" marR="9525" marT="9525" marB="0" anchor="ctr">
                    <a:solidFill>
                      <a:schemeClr val="bg1"/>
                    </a:solidFill>
                  </a:tcPr>
                </a:tc>
              </a:tr>
              <a:tr h="234190">
                <a:tc>
                  <a:txBody>
                    <a:bodyPr/>
                    <a:lstStyle/>
                    <a:p>
                      <a:pPr algn="l" fontAlgn="b"/>
                      <a:r>
                        <a:rPr lang="tr-TR" sz="1400" b="1" u="none" strike="noStrike" dirty="0" smtClean="0">
                          <a:solidFill>
                            <a:schemeClr val="tx1"/>
                          </a:solidFill>
                          <a:latin typeface="Palatino Linotype" pitchFamily="18" charset="0"/>
                        </a:rPr>
                        <a:t>BDP</a:t>
                      </a:r>
                      <a:endParaRPr lang="tr-TR" sz="1400" b="1" i="0" u="none" strike="noStrike" dirty="0">
                        <a:solidFill>
                          <a:schemeClr val="tx1"/>
                        </a:solidFill>
                        <a:latin typeface="Palatino Linotype" pitchFamily="18" charset="0"/>
                      </a:endParaRPr>
                    </a:p>
                  </a:txBody>
                  <a:tcPr marL="72000" marR="0" marT="0" marB="0" anchor="b">
                    <a:noFill/>
                  </a:tcPr>
                </a:tc>
                <a:tc>
                  <a:txBody>
                    <a:bodyPr/>
                    <a:lstStyle/>
                    <a:p>
                      <a:pPr marR="36830" algn="ctr">
                        <a:spcAft>
                          <a:spcPts val="0"/>
                        </a:spcAft>
                      </a:pPr>
                      <a:r>
                        <a:rPr lang="tr-TR" sz="1400">
                          <a:solidFill>
                            <a:srgbClr val="000000"/>
                          </a:solidFill>
                          <a:latin typeface="Palatino Linotype"/>
                          <a:ea typeface="Times New Roman"/>
                          <a:cs typeface="Times New Roman"/>
                        </a:rPr>
                        <a:t>66,2</a:t>
                      </a:r>
                      <a:endParaRPr lang="tr-TR" sz="1400">
                        <a:latin typeface="Calibri"/>
                        <a:ea typeface="Times New Roman"/>
                        <a:cs typeface="Times New Roman"/>
                      </a:endParaRPr>
                    </a:p>
                  </a:txBody>
                  <a:tcPr marL="44450" marR="44450" marT="0" marB="0" anchor="ctr">
                    <a:noFill/>
                  </a:tcPr>
                </a:tc>
                <a:tc>
                  <a:txBody>
                    <a:bodyPr/>
                    <a:lstStyle/>
                    <a:p>
                      <a:pPr marR="36830" algn="ctr">
                        <a:spcAft>
                          <a:spcPts val="0"/>
                        </a:spcAft>
                      </a:pPr>
                      <a:r>
                        <a:rPr lang="tr-TR" sz="1400">
                          <a:solidFill>
                            <a:srgbClr val="000000"/>
                          </a:solidFill>
                          <a:latin typeface="Palatino Linotype"/>
                          <a:ea typeface="Times New Roman"/>
                          <a:cs typeface="Times New Roman"/>
                        </a:rPr>
                        <a:t>26,5</a:t>
                      </a:r>
                      <a:endParaRPr lang="tr-TR" sz="1400">
                        <a:latin typeface="Calibri"/>
                        <a:ea typeface="Times New Roman"/>
                        <a:cs typeface="Times New Roman"/>
                      </a:endParaRPr>
                    </a:p>
                  </a:txBody>
                  <a:tcPr marL="44450" marR="44450" marT="0" marB="0" anchor="ctr">
                    <a:noFill/>
                  </a:tcPr>
                </a:tc>
                <a:tc>
                  <a:txBody>
                    <a:bodyPr/>
                    <a:lstStyle/>
                    <a:p>
                      <a:pPr marR="36830" algn="ctr">
                        <a:spcAft>
                          <a:spcPts val="0"/>
                        </a:spcAft>
                      </a:pPr>
                      <a:r>
                        <a:rPr lang="tr-TR" sz="1400">
                          <a:solidFill>
                            <a:srgbClr val="000000"/>
                          </a:solidFill>
                          <a:latin typeface="Palatino Linotype"/>
                          <a:ea typeface="Times New Roman"/>
                          <a:cs typeface="Times New Roman"/>
                        </a:rPr>
                        <a:t>7,4</a:t>
                      </a:r>
                      <a:endParaRPr lang="tr-TR" sz="1400">
                        <a:latin typeface="Calibri"/>
                        <a:ea typeface="Times New Roman"/>
                        <a:cs typeface="Times New Roman"/>
                      </a:endParaRPr>
                    </a:p>
                  </a:txBody>
                  <a:tcPr marL="44450" marR="44450" marT="0" marB="0" anchor="ctr">
                    <a:noFill/>
                  </a:tcPr>
                </a:tc>
                <a:tc>
                  <a:txBody>
                    <a:bodyPr/>
                    <a:lstStyle/>
                    <a:p>
                      <a:pPr algn="ctr" fontAlgn="ctr"/>
                      <a:r>
                        <a:rPr lang="tr-TR" sz="1400" b="0" i="0" u="none" strike="noStrike" dirty="0">
                          <a:solidFill>
                            <a:srgbClr val="000000"/>
                          </a:solidFill>
                          <a:latin typeface="Palatino Linotype"/>
                        </a:rPr>
                        <a:t>100</a:t>
                      </a:r>
                    </a:p>
                  </a:txBody>
                  <a:tcPr marL="9525" marR="9525" marT="9525" marB="0" anchor="ctr">
                    <a:noFill/>
                  </a:tcPr>
                </a:tc>
              </a:tr>
              <a:tr h="234190">
                <a:tc>
                  <a:txBody>
                    <a:bodyPr/>
                    <a:lstStyle/>
                    <a:p>
                      <a:pPr algn="l" fontAlgn="b"/>
                      <a:r>
                        <a:rPr lang="tr-TR" sz="1400" b="1" i="0" u="none" strike="noStrike" dirty="0" smtClean="0">
                          <a:solidFill>
                            <a:schemeClr val="tx1"/>
                          </a:solidFill>
                          <a:latin typeface="Palatino Linotype" pitchFamily="18" charset="0"/>
                        </a:rPr>
                        <a:t>SP</a:t>
                      </a:r>
                      <a:endParaRPr lang="tr-TR" sz="1400" b="1" i="0" u="none" strike="noStrike" dirty="0">
                        <a:solidFill>
                          <a:schemeClr val="tx1"/>
                        </a:solidFill>
                        <a:latin typeface="Palatino Linotype" pitchFamily="18" charset="0"/>
                      </a:endParaRPr>
                    </a:p>
                  </a:txBody>
                  <a:tcPr marL="72000" marR="0" marT="0" marB="0" anchor="b">
                    <a:solidFill>
                      <a:schemeClr val="bg1"/>
                    </a:solidFill>
                  </a:tcPr>
                </a:tc>
                <a:tc>
                  <a:txBody>
                    <a:bodyPr/>
                    <a:lstStyle/>
                    <a:p>
                      <a:pPr marR="36830" algn="ctr">
                        <a:spcAft>
                          <a:spcPts val="0"/>
                        </a:spcAft>
                      </a:pPr>
                      <a:r>
                        <a:rPr lang="tr-TR" sz="1400">
                          <a:latin typeface="Palatino Linotype"/>
                          <a:ea typeface="Times New Roman"/>
                          <a:cs typeface="Times New Roman"/>
                        </a:rPr>
                        <a:t>70,6</a:t>
                      </a:r>
                      <a:endParaRPr lang="tr-TR" sz="1400">
                        <a:latin typeface="Calibri"/>
                        <a:ea typeface="Times New Roman"/>
                        <a:cs typeface="Times New Roman"/>
                      </a:endParaRPr>
                    </a:p>
                  </a:txBody>
                  <a:tcPr marL="44450" marR="44450" marT="0" marB="0" anchor="ctr">
                    <a:solidFill>
                      <a:schemeClr val="bg1"/>
                    </a:solidFill>
                  </a:tcPr>
                </a:tc>
                <a:tc>
                  <a:txBody>
                    <a:bodyPr/>
                    <a:lstStyle/>
                    <a:p>
                      <a:pPr marR="36830" algn="ctr">
                        <a:spcAft>
                          <a:spcPts val="0"/>
                        </a:spcAft>
                      </a:pPr>
                      <a:r>
                        <a:rPr lang="tr-TR" sz="1400">
                          <a:solidFill>
                            <a:srgbClr val="000000"/>
                          </a:solidFill>
                          <a:latin typeface="Palatino Linotype"/>
                          <a:ea typeface="Times New Roman"/>
                          <a:cs typeface="Times New Roman"/>
                        </a:rPr>
                        <a:t>23,5</a:t>
                      </a:r>
                      <a:endParaRPr lang="tr-TR" sz="1400">
                        <a:latin typeface="Calibri"/>
                        <a:ea typeface="Times New Roman"/>
                        <a:cs typeface="Times New Roman"/>
                      </a:endParaRPr>
                    </a:p>
                  </a:txBody>
                  <a:tcPr marL="44450" marR="44450" marT="0" marB="0" anchor="ctr">
                    <a:solidFill>
                      <a:schemeClr val="bg1"/>
                    </a:solidFill>
                  </a:tcPr>
                </a:tc>
                <a:tc>
                  <a:txBody>
                    <a:bodyPr/>
                    <a:lstStyle/>
                    <a:p>
                      <a:pPr marR="36830" algn="ctr">
                        <a:spcAft>
                          <a:spcPts val="0"/>
                        </a:spcAft>
                      </a:pPr>
                      <a:r>
                        <a:rPr lang="tr-TR" sz="1400">
                          <a:solidFill>
                            <a:srgbClr val="000000"/>
                          </a:solidFill>
                          <a:latin typeface="Palatino Linotype"/>
                          <a:ea typeface="Times New Roman"/>
                          <a:cs typeface="Times New Roman"/>
                        </a:rPr>
                        <a:t>5,9</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fontAlgn="ctr"/>
                      <a:r>
                        <a:rPr lang="tr-TR" sz="1400" b="0" i="0" u="none" strike="noStrike" smtClean="0">
                          <a:solidFill>
                            <a:srgbClr val="000000"/>
                          </a:solidFill>
                          <a:latin typeface="Palatino Linotype"/>
                        </a:rPr>
                        <a:t>100</a:t>
                      </a:r>
                      <a:endParaRPr lang="tr-TR" sz="1400" b="0" i="0" u="none" strike="noStrike" dirty="0">
                        <a:solidFill>
                          <a:srgbClr val="000000"/>
                        </a:solidFill>
                        <a:latin typeface="Palatino Linotype"/>
                      </a:endParaRPr>
                    </a:p>
                  </a:txBody>
                  <a:tcPr marL="9525" marR="9525" marT="9525" marB="0" anchor="ctr">
                    <a:solidFill>
                      <a:schemeClr val="bg1"/>
                    </a:solidFill>
                  </a:tcPr>
                </a:tc>
              </a:tr>
              <a:tr h="234190">
                <a:tc>
                  <a:txBody>
                    <a:bodyPr/>
                    <a:lstStyle/>
                    <a:p>
                      <a:pPr algn="l" fontAlgn="b"/>
                      <a:r>
                        <a:rPr lang="tr-TR" sz="1400" b="1" u="none" strike="noStrike" dirty="0" smtClean="0">
                          <a:solidFill>
                            <a:schemeClr val="tx1"/>
                          </a:solidFill>
                          <a:latin typeface="Palatino Linotype" pitchFamily="18" charset="0"/>
                        </a:rPr>
                        <a:t>Diğer</a:t>
                      </a:r>
                      <a:endParaRPr lang="tr-TR" sz="1400" b="1" i="0" u="none" strike="noStrike" dirty="0">
                        <a:solidFill>
                          <a:schemeClr val="tx1"/>
                        </a:solidFill>
                        <a:latin typeface="Palatino Linotype" pitchFamily="18" charset="0"/>
                      </a:endParaRPr>
                    </a:p>
                  </a:txBody>
                  <a:tcPr marL="72000" marR="0" marT="0" marB="0" anchor="b">
                    <a:noFill/>
                  </a:tcPr>
                </a:tc>
                <a:tc>
                  <a:txBody>
                    <a:bodyPr/>
                    <a:lstStyle/>
                    <a:p>
                      <a:pPr marR="36830" algn="ctr">
                        <a:spcAft>
                          <a:spcPts val="0"/>
                        </a:spcAft>
                      </a:pPr>
                      <a:r>
                        <a:rPr lang="tr-TR" sz="1400">
                          <a:latin typeface="Palatino Linotype"/>
                          <a:ea typeface="Times New Roman"/>
                          <a:cs typeface="Times New Roman"/>
                        </a:rPr>
                        <a:t>70,4</a:t>
                      </a:r>
                      <a:endParaRPr lang="tr-TR" sz="1400">
                        <a:latin typeface="Calibri"/>
                        <a:ea typeface="Times New Roman"/>
                        <a:cs typeface="Times New Roman"/>
                      </a:endParaRPr>
                    </a:p>
                  </a:txBody>
                  <a:tcPr marL="44450" marR="44450" marT="0" marB="0" anchor="ctr">
                    <a:noFill/>
                  </a:tcPr>
                </a:tc>
                <a:tc>
                  <a:txBody>
                    <a:bodyPr/>
                    <a:lstStyle/>
                    <a:p>
                      <a:pPr marR="36830" algn="ctr">
                        <a:spcAft>
                          <a:spcPts val="0"/>
                        </a:spcAft>
                      </a:pPr>
                      <a:r>
                        <a:rPr lang="tr-TR" sz="1400">
                          <a:solidFill>
                            <a:srgbClr val="000000"/>
                          </a:solidFill>
                          <a:latin typeface="Palatino Linotype"/>
                          <a:ea typeface="Times New Roman"/>
                          <a:cs typeface="Times New Roman"/>
                        </a:rPr>
                        <a:t>25,9</a:t>
                      </a:r>
                      <a:endParaRPr lang="tr-TR" sz="1400">
                        <a:latin typeface="Calibri"/>
                        <a:ea typeface="Times New Roman"/>
                        <a:cs typeface="Times New Roman"/>
                      </a:endParaRPr>
                    </a:p>
                  </a:txBody>
                  <a:tcPr marL="44450" marR="44450" marT="0" marB="0" anchor="ctr">
                    <a:noFill/>
                  </a:tcPr>
                </a:tc>
                <a:tc>
                  <a:txBody>
                    <a:bodyPr/>
                    <a:lstStyle/>
                    <a:p>
                      <a:pPr marR="36830" algn="ctr">
                        <a:spcAft>
                          <a:spcPts val="0"/>
                        </a:spcAft>
                      </a:pPr>
                      <a:r>
                        <a:rPr lang="tr-TR" sz="1400">
                          <a:solidFill>
                            <a:srgbClr val="000000"/>
                          </a:solidFill>
                          <a:latin typeface="Palatino Linotype"/>
                          <a:ea typeface="Times New Roman"/>
                          <a:cs typeface="Times New Roman"/>
                        </a:rPr>
                        <a:t>3,7</a:t>
                      </a:r>
                      <a:endParaRPr lang="tr-TR" sz="1400">
                        <a:latin typeface="Calibri"/>
                        <a:ea typeface="Times New Roman"/>
                        <a:cs typeface="Times New Roman"/>
                      </a:endParaRPr>
                    </a:p>
                  </a:txBody>
                  <a:tcPr marL="44450" marR="44450" marT="0" marB="0" anchor="ctr">
                    <a:noFill/>
                  </a:tcPr>
                </a:tc>
                <a:tc>
                  <a:txBody>
                    <a:bodyPr/>
                    <a:lstStyle/>
                    <a:p>
                      <a:pPr algn="ctr" fontAlgn="ctr"/>
                      <a:r>
                        <a:rPr lang="tr-TR" sz="1400" b="0" i="0" u="none" strike="noStrike" dirty="0">
                          <a:solidFill>
                            <a:srgbClr val="000000"/>
                          </a:solidFill>
                          <a:latin typeface="Palatino Linotype"/>
                        </a:rPr>
                        <a:t>100</a:t>
                      </a:r>
                    </a:p>
                  </a:txBody>
                  <a:tcPr marL="9525" marR="9525" marT="9525" marB="0" anchor="ctr">
                    <a:noFill/>
                  </a:tcPr>
                </a:tc>
              </a:tr>
              <a:tr h="234190">
                <a:tc>
                  <a:txBody>
                    <a:bodyPr/>
                    <a:lstStyle/>
                    <a:p>
                      <a:pPr algn="l" fontAlgn="b"/>
                      <a:r>
                        <a:rPr lang="tr-TR" sz="1400" b="1" u="none" strike="noStrike" dirty="0">
                          <a:solidFill>
                            <a:schemeClr val="tx1"/>
                          </a:solidFill>
                          <a:latin typeface="Palatino Linotype" pitchFamily="18" charset="0"/>
                        </a:rPr>
                        <a:t>Protesto oy</a:t>
                      </a:r>
                      <a:endParaRPr lang="tr-TR" sz="1400" b="1" i="0" u="none" strike="noStrike" dirty="0">
                        <a:solidFill>
                          <a:schemeClr val="tx1"/>
                        </a:solidFill>
                        <a:latin typeface="Palatino Linotype" pitchFamily="18" charset="0"/>
                      </a:endParaRPr>
                    </a:p>
                  </a:txBody>
                  <a:tcPr marL="72000" marR="0" marT="0" marB="0" anchor="b">
                    <a:solidFill>
                      <a:schemeClr val="bg1"/>
                    </a:solidFill>
                  </a:tcPr>
                </a:tc>
                <a:tc>
                  <a:txBody>
                    <a:bodyPr/>
                    <a:lstStyle/>
                    <a:p>
                      <a:pPr marR="36830" algn="ctr">
                        <a:spcAft>
                          <a:spcPts val="0"/>
                        </a:spcAft>
                      </a:pPr>
                      <a:r>
                        <a:rPr lang="tr-TR" sz="1400">
                          <a:latin typeface="Palatino Linotype"/>
                          <a:ea typeface="Times New Roman"/>
                          <a:cs typeface="Times New Roman"/>
                        </a:rPr>
                        <a:t>52,2</a:t>
                      </a:r>
                      <a:endParaRPr lang="tr-TR" sz="1400">
                        <a:latin typeface="Calibri"/>
                        <a:ea typeface="Times New Roman"/>
                        <a:cs typeface="Times New Roman"/>
                      </a:endParaRPr>
                    </a:p>
                  </a:txBody>
                  <a:tcPr marL="44450" marR="44450" marT="0" marB="0" anchor="ctr">
                    <a:solidFill>
                      <a:schemeClr val="bg1"/>
                    </a:solidFill>
                  </a:tcPr>
                </a:tc>
                <a:tc>
                  <a:txBody>
                    <a:bodyPr/>
                    <a:lstStyle/>
                    <a:p>
                      <a:pPr marR="36830" algn="ctr">
                        <a:spcAft>
                          <a:spcPts val="0"/>
                        </a:spcAft>
                      </a:pPr>
                      <a:r>
                        <a:rPr lang="tr-TR" sz="1400">
                          <a:solidFill>
                            <a:srgbClr val="000000"/>
                          </a:solidFill>
                          <a:latin typeface="Palatino Linotype"/>
                          <a:ea typeface="Times New Roman"/>
                          <a:cs typeface="Times New Roman"/>
                        </a:rPr>
                        <a:t>34,8</a:t>
                      </a:r>
                      <a:endParaRPr lang="tr-TR" sz="1400">
                        <a:latin typeface="Calibri"/>
                        <a:ea typeface="Times New Roman"/>
                        <a:cs typeface="Times New Roman"/>
                      </a:endParaRPr>
                    </a:p>
                  </a:txBody>
                  <a:tcPr marL="44450" marR="44450" marT="0" marB="0" anchor="ctr">
                    <a:solidFill>
                      <a:schemeClr val="bg1"/>
                    </a:solidFill>
                  </a:tcPr>
                </a:tc>
                <a:tc>
                  <a:txBody>
                    <a:bodyPr/>
                    <a:lstStyle/>
                    <a:p>
                      <a:pPr marR="36830" algn="ctr">
                        <a:spcAft>
                          <a:spcPts val="0"/>
                        </a:spcAft>
                      </a:pPr>
                      <a:r>
                        <a:rPr lang="tr-TR" sz="1400">
                          <a:solidFill>
                            <a:srgbClr val="000000"/>
                          </a:solidFill>
                          <a:latin typeface="Palatino Linotype"/>
                          <a:ea typeface="Times New Roman"/>
                          <a:cs typeface="Times New Roman"/>
                        </a:rPr>
                        <a:t>13,0</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fontAlgn="ctr"/>
                      <a:r>
                        <a:rPr lang="tr-TR" sz="1400" b="0" i="0" u="none" strike="noStrike" dirty="0">
                          <a:solidFill>
                            <a:srgbClr val="000000"/>
                          </a:solidFill>
                          <a:latin typeface="Palatino Linotype"/>
                        </a:rPr>
                        <a:t>100</a:t>
                      </a:r>
                    </a:p>
                  </a:txBody>
                  <a:tcPr marL="9525" marR="9525" marT="9525" marB="0" anchor="ctr">
                    <a:solidFill>
                      <a:schemeClr val="bg1"/>
                    </a:solidFill>
                  </a:tcPr>
                </a:tc>
              </a:tr>
              <a:tr h="234190">
                <a:tc>
                  <a:txBody>
                    <a:bodyPr/>
                    <a:lstStyle/>
                    <a:p>
                      <a:pPr algn="l" fontAlgn="b"/>
                      <a:r>
                        <a:rPr lang="tr-TR" sz="1400" b="1" u="none" strike="noStrike" dirty="0">
                          <a:solidFill>
                            <a:schemeClr val="tx1"/>
                          </a:solidFill>
                          <a:latin typeface="Palatino Linotype" pitchFamily="18" charset="0"/>
                        </a:rPr>
                        <a:t>Cevap yok</a:t>
                      </a:r>
                      <a:endParaRPr lang="tr-TR" sz="1400" b="1" i="0" u="none" strike="noStrike" dirty="0">
                        <a:solidFill>
                          <a:schemeClr val="tx1"/>
                        </a:solidFill>
                        <a:latin typeface="Palatino Linotype" pitchFamily="18" charset="0"/>
                      </a:endParaRPr>
                    </a:p>
                  </a:txBody>
                  <a:tcPr marL="72000" marR="0" marT="0" marB="0" anchor="b">
                    <a:noFill/>
                  </a:tcPr>
                </a:tc>
                <a:tc>
                  <a:txBody>
                    <a:bodyPr/>
                    <a:lstStyle/>
                    <a:p>
                      <a:pPr marR="36830" algn="ctr">
                        <a:spcAft>
                          <a:spcPts val="0"/>
                        </a:spcAft>
                      </a:pPr>
                      <a:r>
                        <a:rPr lang="tr-TR" sz="1400">
                          <a:solidFill>
                            <a:srgbClr val="000000"/>
                          </a:solidFill>
                          <a:latin typeface="Palatino Linotype"/>
                          <a:ea typeface="Times New Roman"/>
                          <a:cs typeface="Times New Roman"/>
                        </a:rPr>
                        <a:t>50,0</a:t>
                      </a:r>
                      <a:endParaRPr lang="tr-TR" sz="1400">
                        <a:latin typeface="Calibri"/>
                        <a:ea typeface="Times New Roman"/>
                        <a:cs typeface="Times New Roman"/>
                      </a:endParaRPr>
                    </a:p>
                  </a:txBody>
                  <a:tcPr marL="44450" marR="44450" marT="0" marB="0" anchor="ctr">
                    <a:noFill/>
                  </a:tcPr>
                </a:tc>
                <a:tc>
                  <a:txBody>
                    <a:bodyPr/>
                    <a:lstStyle/>
                    <a:p>
                      <a:pPr marR="36830" algn="ctr">
                        <a:spcAft>
                          <a:spcPts val="0"/>
                        </a:spcAft>
                      </a:pPr>
                      <a:r>
                        <a:rPr lang="tr-TR" sz="1400">
                          <a:solidFill>
                            <a:srgbClr val="000000"/>
                          </a:solidFill>
                          <a:latin typeface="Palatino Linotype"/>
                          <a:ea typeface="Times New Roman"/>
                          <a:cs typeface="Times New Roman"/>
                        </a:rPr>
                        <a:t>34,5</a:t>
                      </a:r>
                      <a:endParaRPr lang="tr-TR" sz="1400">
                        <a:latin typeface="Calibri"/>
                        <a:ea typeface="Times New Roman"/>
                        <a:cs typeface="Times New Roman"/>
                      </a:endParaRPr>
                    </a:p>
                  </a:txBody>
                  <a:tcPr marL="44450" marR="44450" marT="0" marB="0" anchor="ctr">
                    <a:noFill/>
                  </a:tcPr>
                </a:tc>
                <a:tc>
                  <a:txBody>
                    <a:bodyPr/>
                    <a:lstStyle/>
                    <a:p>
                      <a:pPr marR="36830" algn="ctr">
                        <a:spcAft>
                          <a:spcPts val="0"/>
                        </a:spcAft>
                      </a:pPr>
                      <a:r>
                        <a:rPr lang="tr-TR" sz="1400">
                          <a:solidFill>
                            <a:srgbClr val="000000"/>
                          </a:solidFill>
                          <a:latin typeface="Palatino Linotype"/>
                          <a:ea typeface="Times New Roman"/>
                          <a:cs typeface="Times New Roman"/>
                        </a:rPr>
                        <a:t>15,5</a:t>
                      </a:r>
                      <a:endParaRPr lang="tr-TR" sz="1400">
                        <a:latin typeface="Calibri"/>
                        <a:ea typeface="Times New Roman"/>
                        <a:cs typeface="Times New Roman"/>
                      </a:endParaRPr>
                    </a:p>
                  </a:txBody>
                  <a:tcPr marL="44450" marR="44450" marT="0" marB="0" anchor="ctr">
                    <a:noFill/>
                  </a:tcPr>
                </a:tc>
                <a:tc>
                  <a:txBody>
                    <a:bodyPr/>
                    <a:lstStyle/>
                    <a:p>
                      <a:pPr algn="ctr" fontAlgn="ctr"/>
                      <a:r>
                        <a:rPr lang="tr-TR" sz="1400" b="0" i="0" u="none" strike="noStrike" dirty="0">
                          <a:solidFill>
                            <a:srgbClr val="000000"/>
                          </a:solidFill>
                          <a:latin typeface="Palatino Linotype"/>
                        </a:rPr>
                        <a:t>100</a:t>
                      </a:r>
                    </a:p>
                  </a:txBody>
                  <a:tcPr marL="9525" marR="9525" marT="9525" marB="0" anchor="ctr">
                    <a:noFill/>
                  </a:tcPr>
                </a:tc>
              </a:tr>
              <a:tr h="234190">
                <a:tc>
                  <a:txBody>
                    <a:bodyPr/>
                    <a:lstStyle/>
                    <a:p>
                      <a:pPr algn="l" fontAlgn="b"/>
                      <a:r>
                        <a:rPr lang="tr-TR" sz="1400" b="1" u="none" strike="noStrike" dirty="0">
                          <a:solidFill>
                            <a:schemeClr val="tx1"/>
                          </a:solidFill>
                          <a:latin typeface="Palatino Linotype" pitchFamily="18" charset="0"/>
                        </a:rPr>
                        <a:t>Yaşım tutmadı</a:t>
                      </a:r>
                      <a:endParaRPr lang="tr-TR" sz="1400" b="1" i="0" u="none" strike="noStrike" dirty="0">
                        <a:solidFill>
                          <a:schemeClr val="tx1"/>
                        </a:solidFill>
                        <a:latin typeface="Palatino Linotype" pitchFamily="18" charset="0"/>
                      </a:endParaRPr>
                    </a:p>
                  </a:txBody>
                  <a:tcPr marL="72000" marR="0" marT="0" marB="0" anchor="b">
                    <a:solidFill>
                      <a:schemeClr val="bg1"/>
                    </a:solidFill>
                  </a:tcPr>
                </a:tc>
                <a:tc>
                  <a:txBody>
                    <a:bodyPr/>
                    <a:lstStyle/>
                    <a:p>
                      <a:pPr marR="36830" algn="ctr">
                        <a:spcAft>
                          <a:spcPts val="0"/>
                        </a:spcAft>
                      </a:pPr>
                      <a:r>
                        <a:rPr lang="tr-TR" sz="1400">
                          <a:solidFill>
                            <a:srgbClr val="000000"/>
                          </a:solidFill>
                          <a:latin typeface="Palatino Linotype"/>
                          <a:ea typeface="Times New Roman"/>
                          <a:cs typeface="Times New Roman"/>
                        </a:rPr>
                        <a:t>59,5</a:t>
                      </a:r>
                      <a:endParaRPr lang="tr-TR" sz="1400">
                        <a:latin typeface="Calibri"/>
                        <a:ea typeface="Times New Roman"/>
                        <a:cs typeface="Times New Roman"/>
                      </a:endParaRPr>
                    </a:p>
                  </a:txBody>
                  <a:tcPr marL="44450" marR="44450" marT="0" marB="0" anchor="ctr">
                    <a:solidFill>
                      <a:schemeClr val="bg1"/>
                    </a:solidFill>
                  </a:tcPr>
                </a:tc>
                <a:tc>
                  <a:txBody>
                    <a:bodyPr/>
                    <a:lstStyle/>
                    <a:p>
                      <a:pPr marR="36830" algn="ctr">
                        <a:spcAft>
                          <a:spcPts val="0"/>
                        </a:spcAft>
                      </a:pPr>
                      <a:r>
                        <a:rPr lang="tr-TR" sz="1400">
                          <a:solidFill>
                            <a:srgbClr val="000000"/>
                          </a:solidFill>
                          <a:latin typeface="Palatino Linotype"/>
                          <a:ea typeface="Times New Roman"/>
                          <a:cs typeface="Times New Roman"/>
                        </a:rPr>
                        <a:t>32,4</a:t>
                      </a:r>
                      <a:endParaRPr lang="tr-TR" sz="1400">
                        <a:latin typeface="Calibri"/>
                        <a:ea typeface="Times New Roman"/>
                        <a:cs typeface="Times New Roman"/>
                      </a:endParaRPr>
                    </a:p>
                  </a:txBody>
                  <a:tcPr marL="44450" marR="44450" marT="0" marB="0" anchor="ctr">
                    <a:solidFill>
                      <a:schemeClr val="bg1"/>
                    </a:solidFill>
                  </a:tcPr>
                </a:tc>
                <a:tc>
                  <a:txBody>
                    <a:bodyPr/>
                    <a:lstStyle/>
                    <a:p>
                      <a:pPr marR="36830" algn="ctr">
                        <a:spcAft>
                          <a:spcPts val="0"/>
                        </a:spcAft>
                      </a:pPr>
                      <a:r>
                        <a:rPr lang="tr-TR" sz="1400" dirty="0">
                          <a:solidFill>
                            <a:srgbClr val="000000"/>
                          </a:solidFill>
                          <a:latin typeface="Palatino Linotype"/>
                          <a:ea typeface="Times New Roman"/>
                          <a:cs typeface="Times New Roman"/>
                        </a:rPr>
                        <a:t>8,1</a:t>
                      </a:r>
                      <a:endParaRPr lang="tr-TR" sz="1400" dirty="0">
                        <a:latin typeface="Calibri"/>
                        <a:ea typeface="Times New Roman"/>
                        <a:cs typeface="Times New Roman"/>
                      </a:endParaRPr>
                    </a:p>
                  </a:txBody>
                  <a:tcPr marL="44450" marR="44450" marT="0" marB="0" anchor="ctr">
                    <a:solidFill>
                      <a:schemeClr val="bg1"/>
                    </a:solidFill>
                  </a:tcPr>
                </a:tc>
                <a:tc>
                  <a:txBody>
                    <a:bodyPr/>
                    <a:lstStyle/>
                    <a:p>
                      <a:pPr algn="ctr" fontAlgn="ctr"/>
                      <a:r>
                        <a:rPr lang="tr-TR" sz="1400" b="0" i="0" u="none" strike="noStrike" dirty="0">
                          <a:solidFill>
                            <a:srgbClr val="000000"/>
                          </a:solidFill>
                          <a:latin typeface="Palatino Linotype"/>
                        </a:rPr>
                        <a:t>100</a:t>
                      </a:r>
                    </a:p>
                  </a:txBody>
                  <a:tcPr marL="9525" marR="9525" marT="9525" marB="0" anchor="ctr">
                    <a:solidFill>
                      <a:schemeClr val="bg1"/>
                    </a:solidFill>
                  </a:tcPr>
                </a:tc>
              </a:tr>
              <a:tr h="234190">
                <a:tc>
                  <a:txBody>
                    <a:bodyPr/>
                    <a:lstStyle/>
                    <a:p>
                      <a:pPr algn="l" fontAlgn="b"/>
                      <a:r>
                        <a:rPr lang="tr-TR" sz="1400" b="1" u="none" strike="noStrike" dirty="0">
                          <a:solidFill>
                            <a:schemeClr val="tx1"/>
                          </a:solidFill>
                          <a:latin typeface="Palatino Linotype" pitchFamily="18" charset="0"/>
                        </a:rPr>
                        <a:t>ORTALAMA</a:t>
                      </a:r>
                      <a:endParaRPr lang="tr-TR" sz="1400" b="1" i="0" u="none" strike="noStrike" dirty="0">
                        <a:solidFill>
                          <a:schemeClr val="tx1"/>
                        </a:solidFill>
                        <a:latin typeface="Palatino Linotype" pitchFamily="18" charset="0"/>
                      </a:endParaRPr>
                    </a:p>
                  </a:txBody>
                  <a:tcPr marL="72000" marR="0" marT="0" marB="0" anchor="b">
                    <a:noFill/>
                  </a:tcPr>
                </a:tc>
                <a:tc>
                  <a:txBody>
                    <a:bodyPr/>
                    <a:lstStyle/>
                    <a:p>
                      <a:pPr algn="ctr">
                        <a:spcAft>
                          <a:spcPts val="0"/>
                        </a:spcAft>
                      </a:pPr>
                      <a:r>
                        <a:rPr lang="tr-TR" sz="1400" b="1" dirty="0">
                          <a:solidFill>
                            <a:srgbClr val="000000"/>
                          </a:solidFill>
                          <a:latin typeface="Palatino Linotype"/>
                          <a:ea typeface="Times New Roman"/>
                          <a:cs typeface="Times New Roman"/>
                        </a:rPr>
                        <a:t>55,8</a:t>
                      </a:r>
                      <a:endParaRPr lang="tr-TR" sz="1400" dirty="0">
                        <a:latin typeface="Calibri"/>
                        <a:ea typeface="Times New Roman"/>
                        <a:cs typeface="Times New Roman"/>
                      </a:endParaRPr>
                    </a:p>
                  </a:txBody>
                  <a:tcPr marL="44450" marR="44450" marT="0" marB="0" anchor="ctr">
                    <a:noFill/>
                  </a:tcPr>
                </a:tc>
                <a:tc>
                  <a:txBody>
                    <a:bodyPr/>
                    <a:lstStyle/>
                    <a:p>
                      <a:pPr algn="ctr">
                        <a:spcAft>
                          <a:spcPts val="0"/>
                        </a:spcAft>
                      </a:pPr>
                      <a:r>
                        <a:rPr lang="tr-TR" sz="1400" b="1">
                          <a:solidFill>
                            <a:srgbClr val="000000"/>
                          </a:solidFill>
                          <a:latin typeface="Palatino Linotype"/>
                          <a:ea typeface="Times New Roman"/>
                          <a:cs typeface="Times New Roman"/>
                        </a:rPr>
                        <a:t>37,1</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b="1" dirty="0">
                          <a:solidFill>
                            <a:srgbClr val="000000"/>
                          </a:solidFill>
                          <a:latin typeface="Palatino Linotype"/>
                          <a:ea typeface="Times New Roman"/>
                          <a:cs typeface="Times New Roman"/>
                        </a:rPr>
                        <a:t>7,1</a:t>
                      </a:r>
                      <a:endParaRPr lang="tr-TR" sz="1400" dirty="0">
                        <a:latin typeface="Calibri"/>
                        <a:ea typeface="Times New Roman"/>
                        <a:cs typeface="Times New Roman"/>
                      </a:endParaRPr>
                    </a:p>
                  </a:txBody>
                  <a:tcPr marL="44450" marR="44450" marT="0" marB="0" anchor="ctr">
                    <a:noFill/>
                  </a:tcPr>
                </a:tc>
                <a:tc>
                  <a:txBody>
                    <a:bodyPr/>
                    <a:lstStyle/>
                    <a:p>
                      <a:pPr algn="ctr" fontAlgn="ctr"/>
                      <a:r>
                        <a:rPr lang="tr-TR" sz="1400" b="1" i="0" u="none" strike="noStrike" dirty="0">
                          <a:solidFill>
                            <a:srgbClr val="000000"/>
                          </a:solidFill>
                          <a:latin typeface="Palatino Linotype"/>
                        </a:rPr>
                        <a:t>100</a:t>
                      </a:r>
                    </a:p>
                  </a:txBody>
                  <a:tcPr marL="9525" marR="9525" marT="9525" marB="0" anchor="ctr">
                    <a:noFill/>
                  </a:tcPr>
                </a:tc>
              </a:tr>
            </a:tbl>
          </a:graphicData>
        </a:graphic>
      </p:graphicFrame>
      <p:sp>
        <p:nvSpPr>
          <p:cNvPr id="10" name="6 Metin kutusu"/>
          <p:cNvSpPr txBox="1">
            <a:spLocks noChangeArrowheads="1"/>
          </p:cNvSpPr>
          <p:nvPr/>
        </p:nvSpPr>
        <p:spPr bwMode="auto">
          <a:xfrm>
            <a:off x="785813" y="214313"/>
            <a:ext cx="8143875" cy="299506"/>
          </a:xfrm>
          <a:prstGeom prst="rect">
            <a:avLst/>
          </a:prstGeom>
          <a:noFill/>
          <a:ln w="9525">
            <a:noFill/>
            <a:miter lim="800000"/>
            <a:headEnd/>
            <a:tailEnd/>
          </a:ln>
        </p:spPr>
        <p:txBody>
          <a:bodyPr>
            <a:spAutoFit/>
          </a:bodyPr>
          <a:lstStyle/>
          <a:p>
            <a:pPr marL="0" indent="0" algn="r">
              <a:lnSpc>
                <a:spcPct val="120000"/>
              </a:lnSpc>
              <a:spcAft>
                <a:spcPts val="600"/>
              </a:spcAft>
              <a:buClrTx/>
              <a:buSzPct val="100000"/>
              <a:buNone/>
            </a:pPr>
            <a:r>
              <a:rPr lang="tr-TR" sz="1200" b="1" dirty="0" smtClean="0">
                <a:solidFill>
                  <a:srgbClr val="FF0000"/>
                </a:solidFill>
                <a:latin typeface="Palatino Linotype" pitchFamily="18" charset="0"/>
              </a:rPr>
              <a:t>Gündeme Yönelik Değerlendirmeler</a:t>
            </a:r>
          </a:p>
        </p:txBody>
      </p:sp>
      <p:graphicFrame>
        <p:nvGraphicFramePr>
          <p:cNvPr id="11" name="10 Grafik"/>
          <p:cNvGraphicFramePr/>
          <p:nvPr/>
        </p:nvGraphicFramePr>
        <p:xfrm>
          <a:off x="1692000" y="1516797"/>
          <a:ext cx="5760000" cy="1600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tr-TR">
              <a:latin typeface="Lucida Sans Unicode" pitchFamily="34" charset="0"/>
            </a:endParaRPr>
          </a:p>
        </p:txBody>
      </p:sp>
      <p:sp>
        <p:nvSpPr>
          <p:cNvPr id="27653" name="7 Slayt Numarası Yer Tutucusu"/>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07D271CA-D977-4078-8AB2-1AB09536995B}" type="slidenum">
              <a:rPr lang="tr-TR"/>
              <a:pPr fontAlgn="base">
                <a:spcBef>
                  <a:spcPct val="0"/>
                </a:spcBef>
                <a:spcAft>
                  <a:spcPct val="0"/>
                </a:spcAft>
              </a:pPr>
              <a:t>6</a:t>
            </a:fld>
            <a:endParaRPr lang="tr-TR"/>
          </a:p>
        </p:txBody>
      </p:sp>
      <p:sp>
        <p:nvSpPr>
          <p:cNvPr id="14" name="13 Metin kutusu"/>
          <p:cNvSpPr txBox="1"/>
          <p:nvPr/>
        </p:nvSpPr>
        <p:spPr>
          <a:xfrm>
            <a:off x="72000" y="1006277"/>
            <a:ext cx="9000000" cy="461665"/>
          </a:xfrm>
          <a:prstGeom prst="rect">
            <a:avLst/>
          </a:prstGeom>
          <a:noFill/>
        </p:spPr>
        <p:txBody>
          <a:bodyPr wrap="square" rtlCol="0">
            <a:spAutoFit/>
          </a:bodyPr>
          <a:lstStyle/>
          <a:p>
            <a:pPr lvl="0" algn="ctr"/>
            <a:r>
              <a:rPr lang="tr-TR" sz="2400" b="1" dirty="0" smtClean="0">
                <a:latin typeface="Palatino Linotype" pitchFamily="18" charset="0"/>
              </a:rPr>
              <a:t>Aşağıdaki İsimleri Ne Derece Beğeniyorsunuz</a:t>
            </a:r>
            <a:r>
              <a:rPr lang="tr-TR" sz="2400" b="1" dirty="0" smtClean="0">
                <a:latin typeface="Palatino Linotype" pitchFamily="18" charset="0"/>
              </a:rPr>
              <a:t>?</a:t>
            </a:r>
          </a:p>
        </p:txBody>
      </p:sp>
      <p:sp>
        <p:nvSpPr>
          <p:cNvPr id="11" name="10 Metin kutusu"/>
          <p:cNvSpPr txBox="1">
            <a:spLocks noChangeArrowheads="1"/>
          </p:cNvSpPr>
          <p:nvPr/>
        </p:nvSpPr>
        <p:spPr bwMode="auto">
          <a:xfrm>
            <a:off x="785813" y="214313"/>
            <a:ext cx="8143875" cy="299506"/>
          </a:xfrm>
          <a:prstGeom prst="rect">
            <a:avLst/>
          </a:prstGeom>
          <a:noFill/>
          <a:ln w="9525">
            <a:noFill/>
            <a:miter lim="800000"/>
            <a:headEnd/>
            <a:tailEnd/>
          </a:ln>
        </p:spPr>
        <p:txBody>
          <a:bodyPr>
            <a:spAutoFit/>
          </a:bodyPr>
          <a:lstStyle/>
          <a:p>
            <a:pPr marL="0" lvl="0" indent="0" algn="r">
              <a:lnSpc>
                <a:spcPct val="120000"/>
              </a:lnSpc>
              <a:spcAft>
                <a:spcPts val="600"/>
              </a:spcAft>
              <a:buClrTx/>
              <a:buSzPct val="100000"/>
              <a:buNone/>
            </a:pPr>
            <a:r>
              <a:rPr lang="tr-TR" sz="1200" b="1" dirty="0" smtClean="0">
                <a:solidFill>
                  <a:srgbClr val="FF0000"/>
                </a:solidFill>
                <a:latin typeface="Palatino Linotype" pitchFamily="18" charset="0"/>
              </a:rPr>
              <a:t>Beğenilen ve Güvenilen Liderler</a:t>
            </a:r>
          </a:p>
        </p:txBody>
      </p:sp>
      <p:graphicFrame>
        <p:nvGraphicFramePr>
          <p:cNvPr id="8" name="21 Grafik"/>
          <p:cNvGraphicFramePr/>
          <p:nvPr/>
        </p:nvGraphicFramePr>
        <p:xfrm>
          <a:off x="1066801" y="1585912"/>
          <a:ext cx="6841332" cy="44338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tr-TR">
              <a:latin typeface="Lucida Sans Unicode" pitchFamily="34" charset="0"/>
            </a:endParaRPr>
          </a:p>
        </p:txBody>
      </p:sp>
      <p:sp>
        <p:nvSpPr>
          <p:cNvPr id="27652" name="6 Metin kutusu"/>
          <p:cNvSpPr txBox="1">
            <a:spLocks noChangeArrowheads="1"/>
          </p:cNvSpPr>
          <p:nvPr/>
        </p:nvSpPr>
        <p:spPr bwMode="auto">
          <a:xfrm>
            <a:off x="785813" y="214313"/>
            <a:ext cx="8143875" cy="276999"/>
          </a:xfrm>
          <a:prstGeom prst="rect">
            <a:avLst/>
          </a:prstGeom>
          <a:noFill/>
          <a:ln w="9525">
            <a:noFill/>
            <a:miter lim="800000"/>
            <a:headEnd/>
            <a:tailEnd/>
          </a:ln>
        </p:spPr>
        <p:txBody>
          <a:bodyPr>
            <a:spAutoFit/>
          </a:bodyPr>
          <a:lstStyle/>
          <a:p>
            <a:pPr marL="0" indent="0" algn="r" fontAlgn="auto">
              <a:spcAft>
                <a:spcPts val="0"/>
              </a:spcAft>
              <a:buFont typeface="Wingdings 3"/>
              <a:buNone/>
              <a:defRPr/>
            </a:pPr>
            <a:r>
              <a:rPr lang="tr-TR" sz="1200" b="1" dirty="0" smtClean="0">
                <a:solidFill>
                  <a:srgbClr val="FF0000"/>
                </a:solidFill>
                <a:latin typeface="Palatino Linotype" pitchFamily="18" charset="0"/>
              </a:rPr>
              <a:t>Özel Dosya: Stratejik Oy Verme Davranışı</a:t>
            </a:r>
          </a:p>
        </p:txBody>
      </p:sp>
      <p:sp>
        <p:nvSpPr>
          <p:cNvPr id="27653" name="7 Slayt Numarası Yer Tutucusu"/>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07D271CA-D977-4078-8AB2-1AB09536995B}" type="slidenum">
              <a:rPr lang="tr-TR"/>
              <a:pPr fontAlgn="base">
                <a:spcBef>
                  <a:spcPct val="0"/>
                </a:spcBef>
                <a:spcAft>
                  <a:spcPct val="0"/>
                </a:spcAft>
              </a:pPr>
              <a:t>7</a:t>
            </a:fld>
            <a:endParaRPr lang="tr-TR"/>
          </a:p>
        </p:txBody>
      </p:sp>
      <p:sp>
        <p:nvSpPr>
          <p:cNvPr id="14" name="13 Metin kutusu"/>
          <p:cNvSpPr txBox="1"/>
          <p:nvPr/>
        </p:nvSpPr>
        <p:spPr>
          <a:xfrm>
            <a:off x="72000" y="762000"/>
            <a:ext cx="9000000" cy="830997"/>
          </a:xfrm>
          <a:prstGeom prst="rect">
            <a:avLst/>
          </a:prstGeom>
          <a:noFill/>
        </p:spPr>
        <p:txBody>
          <a:bodyPr wrap="square" rtlCol="0">
            <a:spAutoFit/>
          </a:bodyPr>
          <a:lstStyle/>
          <a:p>
            <a:pPr lvl="0" algn="ctr"/>
            <a:r>
              <a:rPr lang="tr-TR" sz="2400" b="1" dirty="0" smtClean="0">
                <a:latin typeface="Palatino Linotype" pitchFamily="18" charset="0"/>
              </a:rPr>
              <a:t>Önümüzdeki Yerel ve Milletvekili Seçimlerinde </a:t>
            </a:r>
            <a:endParaRPr lang="tr-TR" sz="2400" dirty="0" smtClean="0">
              <a:latin typeface="Palatino Linotype" pitchFamily="18" charset="0"/>
            </a:endParaRPr>
          </a:p>
          <a:p>
            <a:pPr algn="ctr"/>
            <a:r>
              <a:rPr lang="tr-TR" sz="2400" b="1" dirty="0" smtClean="0">
                <a:latin typeface="Palatino Linotype" pitchFamily="18" charset="0"/>
              </a:rPr>
              <a:t>Farklı Partilere Oy Verebilir misiniz?</a:t>
            </a:r>
            <a:endParaRPr lang="tr-TR" sz="2400" dirty="0">
              <a:latin typeface="Palatino Linotype" pitchFamily="18" charset="0"/>
            </a:endParaRPr>
          </a:p>
        </p:txBody>
      </p:sp>
      <p:sp>
        <p:nvSpPr>
          <p:cNvPr id="19" name="18 Dikdörtgen"/>
          <p:cNvSpPr/>
          <p:nvPr/>
        </p:nvSpPr>
        <p:spPr>
          <a:xfrm>
            <a:off x="1566000" y="3116400"/>
            <a:ext cx="6012000" cy="307975"/>
          </a:xfrm>
          <a:prstGeom prst="rect">
            <a:avLst/>
          </a:prstGeom>
        </p:spPr>
        <p:txBody>
          <a:bodyPr>
            <a:spAutoFit/>
          </a:bodyPr>
          <a:lstStyle/>
          <a:p>
            <a:pPr algn="ctr" fontAlgn="auto">
              <a:spcBef>
                <a:spcPts val="0"/>
              </a:spcBef>
              <a:spcAft>
                <a:spcPts val="0"/>
              </a:spcAft>
              <a:defRPr/>
            </a:pPr>
            <a:r>
              <a:rPr lang="tr-TR" sz="1400" b="1" kern="0" dirty="0">
                <a:solidFill>
                  <a:srgbClr val="FF0000"/>
                </a:solidFill>
                <a:latin typeface="Palatino Linotype" pitchFamily="18" charset="0"/>
                <a:cs typeface="+mn-cs"/>
              </a:rPr>
              <a:t> (12 Haziran M.V. Seçiminde Oy Verilen Partiye Göre Dağılım %)</a:t>
            </a:r>
            <a:endParaRPr lang="tr-TR" sz="1400" dirty="0">
              <a:latin typeface="+mn-lt"/>
              <a:cs typeface="+mn-cs"/>
            </a:endParaRPr>
          </a:p>
        </p:txBody>
      </p:sp>
      <p:graphicFrame>
        <p:nvGraphicFramePr>
          <p:cNvPr id="9" name="8 Grafik"/>
          <p:cNvGraphicFramePr/>
          <p:nvPr/>
        </p:nvGraphicFramePr>
        <p:xfrm>
          <a:off x="1692000" y="1600200"/>
          <a:ext cx="5760000" cy="144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10 Tablo"/>
          <p:cNvGraphicFramePr>
            <a:graphicFrameLocks noGrp="1"/>
          </p:cNvGraphicFramePr>
          <p:nvPr/>
        </p:nvGraphicFramePr>
        <p:xfrm>
          <a:off x="1606962" y="3439389"/>
          <a:ext cx="5930076" cy="2801808"/>
        </p:xfrm>
        <a:graphic>
          <a:graphicData uri="http://schemas.openxmlformats.org/drawingml/2006/table">
            <a:tbl>
              <a:tblPr>
                <a:tableStyleId>{3C2FFA5D-87B4-456A-9821-1D502468CF0F}</a:tableStyleId>
              </a:tblPr>
              <a:tblGrid>
                <a:gridCol w="1286076"/>
                <a:gridCol w="1296000"/>
                <a:gridCol w="1512000"/>
                <a:gridCol w="1116000"/>
                <a:gridCol w="720000"/>
              </a:tblGrid>
              <a:tr h="459908">
                <a:tc>
                  <a:txBody>
                    <a:bodyPr/>
                    <a:lstStyle/>
                    <a:p>
                      <a:pPr algn="l" fontAlgn="b"/>
                      <a:r>
                        <a:rPr lang="tr-TR" sz="1400" b="1" u="none" strike="noStrike" dirty="0" smtClean="0">
                          <a:latin typeface="Palatino Linotype" pitchFamily="18" charset="0"/>
                        </a:rPr>
                        <a:t> </a:t>
                      </a:r>
                      <a:endParaRPr lang="tr-TR" sz="1400" b="1" i="0" u="none" strike="noStrike" dirty="0">
                        <a:solidFill>
                          <a:srgbClr val="000000"/>
                        </a:solidFill>
                        <a:latin typeface="Palatino Linotype" pitchFamily="18" charset="0"/>
                      </a:endParaRPr>
                    </a:p>
                  </a:txBody>
                  <a:tcPr marL="72000" marR="0" marT="0" marB="0" vert="vert270" anchor="ctr">
                    <a:solidFill>
                      <a:schemeClr val="bg1"/>
                    </a:solidFill>
                  </a:tcPr>
                </a:tc>
                <a:tc>
                  <a:txBody>
                    <a:bodyPr/>
                    <a:lstStyle/>
                    <a:p>
                      <a:pPr algn="ctr">
                        <a:spcAft>
                          <a:spcPts val="0"/>
                        </a:spcAft>
                      </a:pPr>
                      <a:r>
                        <a:rPr lang="tr-TR" sz="1400" b="1" dirty="0">
                          <a:solidFill>
                            <a:srgbClr val="000000"/>
                          </a:solidFill>
                          <a:latin typeface="Palatino Linotype"/>
                          <a:ea typeface="Times New Roman"/>
                          <a:cs typeface="Times New Roman"/>
                        </a:rPr>
                        <a:t>Evet</a:t>
                      </a:r>
                      <a:endParaRPr lang="tr-TR" sz="1400" dirty="0">
                        <a:latin typeface="Calibri"/>
                        <a:ea typeface="Times New Roman"/>
                        <a:cs typeface="Times New Roman"/>
                      </a:endParaRPr>
                    </a:p>
                    <a:p>
                      <a:pPr algn="ctr">
                        <a:spcAft>
                          <a:spcPts val="0"/>
                        </a:spcAft>
                      </a:pPr>
                      <a:r>
                        <a:rPr lang="tr-TR" sz="1400" b="1" dirty="0">
                          <a:solidFill>
                            <a:srgbClr val="000000"/>
                          </a:solidFill>
                          <a:latin typeface="Palatino Linotype"/>
                          <a:ea typeface="Times New Roman"/>
                          <a:cs typeface="Times New Roman"/>
                        </a:rPr>
                        <a:t>verebilirim</a:t>
                      </a:r>
                      <a:endParaRPr lang="tr-TR" sz="1400" dirty="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b="1">
                          <a:solidFill>
                            <a:srgbClr val="000000"/>
                          </a:solidFill>
                          <a:latin typeface="Palatino Linotype"/>
                          <a:ea typeface="Times New Roman"/>
                          <a:cs typeface="Times New Roman"/>
                        </a:rPr>
                        <a:t>Hayır </a:t>
                      </a:r>
                      <a:endParaRPr lang="tr-TR" sz="1400">
                        <a:latin typeface="Calibri"/>
                        <a:ea typeface="Times New Roman"/>
                        <a:cs typeface="Times New Roman"/>
                      </a:endParaRPr>
                    </a:p>
                    <a:p>
                      <a:pPr algn="ctr">
                        <a:spcAft>
                          <a:spcPts val="0"/>
                        </a:spcAft>
                      </a:pPr>
                      <a:r>
                        <a:rPr lang="tr-TR" sz="1400" b="1">
                          <a:solidFill>
                            <a:srgbClr val="000000"/>
                          </a:solidFill>
                          <a:latin typeface="Palatino Linotype"/>
                          <a:ea typeface="Times New Roman"/>
                          <a:cs typeface="Times New Roman"/>
                        </a:rPr>
                        <a:t>vermem</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b="1">
                          <a:solidFill>
                            <a:srgbClr val="000000"/>
                          </a:solidFill>
                          <a:latin typeface="Palatino Linotype"/>
                          <a:ea typeface="Times New Roman"/>
                          <a:cs typeface="Times New Roman"/>
                        </a:rPr>
                        <a:t>Fikrim yok / Cevap yok</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fontAlgn="ctr"/>
                      <a:r>
                        <a:rPr lang="tr-TR" sz="1400" b="1" i="0" u="none" strike="noStrike" dirty="0">
                          <a:solidFill>
                            <a:srgbClr val="000000"/>
                          </a:solidFill>
                          <a:latin typeface="Palatino Linotype"/>
                        </a:rPr>
                        <a:t>Toplam</a:t>
                      </a:r>
                    </a:p>
                  </a:txBody>
                  <a:tcPr marL="9525" marR="9525" marT="9525" marB="0" anchor="ctr">
                    <a:solidFill>
                      <a:schemeClr val="bg1"/>
                    </a:solidFill>
                  </a:tcPr>
                </a:tc>
              </a:tr>
              <a:tr h="234190">
                <a:tc>
                  <a:txBody>
                    <a:bodyPr/>
                    <a:lstStyle/>
                    <a:p>
                      <a:pPr algn="l" fontAlgn="b"/>
                      <a:r>
                        <a:rPr lang="tr-TR" sz="1400" b="1" u="none" strike="noStrike" dirty="0" smtClean="0">
                          <a:solidFill>
                            <a:schemeClr val="tx1"/>
                          </a:solidFill>
                          <a:latin typeface="Palatino Linotype" pitchFamily="18" charset="0"/>
                        </a:rPr>
                        <a:t>AK Parti</a:t>
                      </a:r>
                      <a:endParaRPr lang="tr-TR" sz="1400" b="1" i="0" u="none" strike="noStrike" dirty="0">
                        <a:solidFill>
                          <a:schemeClr val="tx1"/>
                        </a:solidFill>
                        <a:latin typeface="Palatino Linotype" pitchFamily="18" charset="0"/>
                      </a:endParaRPr>
                    </a:p>
                  </a:txBody>
                  <a:tcPr marL="72000" marR="0" marT="0" marB="0" anchor="b">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31,6</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62,1</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6,3</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fontAlgn="ctr"/>
                      <a:r>
                        <a:rPr lang="tr-TR" sz="1400" b="0" i="0" u="none" strike="noStrike" dirty="0">
                          <a:solidFill>
                            <a:srgbClr val="000000"/>
                          </a:solidFill>
                          <a:latin typeface="Palatino Linotype"/>
                        </a:rPr>
                        <a:t>100</a:t>
                      </a:r>
                    </a:p>
                  </a:txBody>
                  <a:tcPr marL="9525" marR="9525" marT="9525" marB="0" anchor="ctr">
                    <a:solidFill>
                      <a:schemeClr val="bg1"/>
                    </a:solidFill>
                  </a:tcPr>
                </a:tc>
              </a:tr>
              <a:tr h="234190">
                <a:tc>
                  <a:txBody>
                    <a:bodyPr/>
                    <a:lstStyle/>
                    <a:p>
                      <a:pPr algn="l" fontAlgn="b"/>
                      <a:r>
                        <a:rPr lang="tr-TR" sz="1400" b="1" u="none" strike="noStrike" dirty="0">
                          <a:solidFill>
                            <a:schemeClr val="tx1"/>
                          </a:solidFill>
                          <a:latin typeface="Palatino Linotype" pitchFamily="18" charset="0"/>
                        </a:rPr>
                        <a:t>CHP</a:t>
                      </a:r>
                      <a:endParaRPr lang="tr-TR" sz="1400" b="1" i="0" u="none" strike="noStrike" dirty="0">
                        <a:solidFill>
                          <a:schemeClr val="tx1"/>
                        </a:solidFill>
                        <a:latin typeface="Palatino Linotype" pitchFamily="18" charset="0"/>
                      </a:endParaRPr>
                    </a:p>
                  </a:txBody>
                  <a:tcPr marL="72000" marR="0" marT="0" marB="0" anchor="b">
                    <a:noFill/>
                  </a:tcPr>
                </a:tc>
                <a:tc>
                  <a:txBody>
                    <a:bodyPr/>
                    <a:lstStyle/>
                    <a:p>
                      <a:pPr algn="ctr">
                        <a:spcAft>
                          <a:spcPts val="0"/>
                        </a:spcAft>
                      </a:pPr>
                      <a:r>
                        <a:rPr lang="tr-TR" sz="1400">
                          <a:solidFill>
                            <a:srgbClr val="000000"/>
                          </a:solidFill>
                          <a:latin typeface="Palatino Linotype"/>
                          <a:ea typeface="Times New Roman"/>
                          <a:cs typeface="Times New Roman"/>
                        </a:rPr>
                        <a:t>63,7</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27,3</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9,0</a:t>
                      </a:r>
                      <a:endParaRPr lang="tr-TR" sz="1400">
                        <a:latin typeface="Calibri"/>
                        <a:ea typeface="Times New Roman"/>
                        <a:cs typeface="Times New Roman"/>
                      </a:endParaRPr>
                    </a:p>
                  </a:txBody>
                  <a:tcPr marL="44450" marR="44450" marT="0" marB="0" anchor="ctr">
                    <a:noFill/>
                  </a:tcPr>
                </a:tc>
                <a:tc>
                  <a:txBody>
                    <a:bodyPr/>
                    <a:lstStyle/>
                    <a:p>
                      <a:pPr algn="ctr" fontAlgn="ctr"/>
                      <a:r>
                        <a:rPr lang="tr-TR" sz="1400" b="0" i="0" u="none" strike="noStrike" dirty="0">
                          <a:solidFill>
                            <a:srgbClr val="000000"/>
                          </a:solidFill>
                          <a:latin typeface="Palatino Linotype"/>
                        </a:rPr>
                        <a:t>100</a:t>
                      </a:r>
                    </a:p>
                  </a:txBody>
                  <a:tcPr marL="9525" marR="9525" marT="9525" marB="0" anchor="ctr">
                    <a:noFill/>
                  </a:tcPr>
                </a:tc>
              </a:tr>
              <a:tr h="234190">
                <a:tc>
                  <a:txBody>
                    <a:bodyPr/>
                    <a:lstStyle/>
                    <a:p>
                      <a:pPr algn="l" fontAlgn="b"/>
                      <a:r>
                        <a:rPr lang="tr-TR" sz="1400" b="1" u="none" strike="noStrike" dirty="0">
                          <a:solidFill>
                            <a:schemeClr val="tx1"/>
                          </a:solidFill>
                          <a:latin typeface="Palatino Linotype" pitchFamily="18" charset="0"/>
                        </a:rPr>
                        <a:t>MHP</a:t>
                      </a:r>
                      <a:endParaRPr lang="tr-TR" sz="1400" b="1" i="0" u="none" strike="noStrike" dirty="0">
                        <a:solidFill>
                          <a:schemeClr val="tx1"/>
                        </a:solidFill>
                        <a:latin typeface="Palatino Linotype" pitchFamily="18" charset="0"/>
                      </a:endParaRPr>
                    </a:p>
                  </a:txBody>
                  <a:tcPr marL="72000" marR="0" marT="0" marB="0" anchor="b">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70,8</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23,1</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6,2</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fontAlgn="ctr"/>
                      <a:r>
                        <a:rPr lang="tr-TR" sz="1400" b="0" i="0" u="none" strike="noStrike" dirty="0">
                          <a:solidFill>
                            <a:srgbClr val="000000"/>
                          </a:solidFill>
                          <a:latin typeface="Palatino Linotype"/>
                        </a:rPr>
                        <a:t>100</a:t>
                      </a:r>
                    </a:p>
                  </a:txBody>
                  <a:tcPr marL="9525" marR="9525" marT="9525" marB="0" anchor="ctr">
                    <a:solidFill>
                      <a:schemeClr val="bg1"/>
                    </a:solidFill>
                  </a:tcPr>
                </a:tc>
              </a:tr>
              <a:tr h="234190">
                <a:tc>
                  <a:txBody>
                    <a:bodyPr/>
                    <a:lstStyle/>
                    <a:p>
                      <a:pPr algn="l" fontAlgn="b"/>
                      <a:r>
                        <a:rPr lang="tr-TR" sz="1400" b="1" u="none" strike="noStrike" dirty="0" smtClean="0">
                          <a:solidFill>
                            <a:schemeClr val="tx1"/>
                          </a:solidFill>
                          <a:latin typeface="Palatino Linotype" pitchFamily="18" charset="0"/>
                        </a:rPr>
                        <a:t>BDP</a:t>
                      </a:r>
                      <a:endParaRPr lang="tr-TR" sz="1400" b="1" i="0" u="none" strike="noStrike" dirty="0">
                        <a:solidFill>
                          <a:schemeClr val="tx1"/>
                        </a:solidFill>
                        <a:latin typeface="Palatino Linotype" pitchFamily="18" charset="0"/>
                      </a:endParaRPr>
                    </a:p>
                  </a:txBody>
                  <a:tcPr marL="72000" marR="0" marT="0" marB="0" anchor="b">
                    <a:noFill/>
                  </a:tcPr>
                </a:tc>
                <a:tc>
                  <a:txBody>
                    <a:bodyPr/>
                    <a:lstStyle/>
                    <a:p>
                      <a:pPr algn="ctr">
                        <a:spcAft>
                          <a:spcPts val="0"/>
                        </a:spcAft>
                      </a:pPr>
                      <a:r>
                        <a:rPr lang="tr-TR" sz="1400">
                          <a:solidFill>
                            <a:srgbClr val="000000"/>
                          </a:solidFill>
                          <a:latin typeface="Palatino Linotype"/>
                          <a:ea typeface="Times New Roman"/>
                          <a:cs typeface="Times New Roman"/>
                        </a:rPr>
                        <a:t>55,9</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32,4</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11,8</a:t>
                      </a:r>
                      <a:endParaRPr lang="tr-TR" sz="1400">
                        <a:latin typeface="Calibri"/>
                        <a:ea typeface="Times New Roman"/>
                        <a:cs typeface="Times New Roman"/>
                      </a:endParaRPr>
                    </a:p>
                  </a:txBody>
                  <a:tcPr marL="44450" marR="44450" marT="0" marB="0" anchor="ctr">
                    <a:noFill/>
                  </a:tcPr>
                </a:tc>
                <a:tc>
                  <a:txBody>
                    <a:bodyPr/>
                    <a:lstStyle/>
                    <a:p>
                      <a:pPr algn="ctr" fontAlgn="ctr"/>
                      <a:r>
                        <a:rPr lang="tr-TR" sz="1400" b="0" i="0" u="none" strike="noStrike" dirty="0">
                          <a:solidFill>
                            <a:srgbClr val="000000"/>
                          </a:solidFill>
                          <a:latin typeface="Palatino Linotype"/>
                        </a:rPr>
                        <a:t>100</a:t>
                      </a:r>
                    </a:p>
                  </a:txBody>
                  <a:tcPr marL="9525" marR="9525" marT="9525" marB="0" anchor="ctr">
                    <a:noFill/>
                  </a:tcPr>
                </a:tc>
              </a:tr>
              <a:tr h="234190">
                <a:tc>
                  <a:txBody>
                    <a:bodyPr/>
                    <a:lstStyle/>
                    <a:p>
                      <a:pPr algn="l" fontAlgn="b"/>
                      <a:r>
                        <a:rPr lang="tr-TR" sz="1400" b="1" i="0" u="none" strike="noStrike" dirty="0" smtClean="0">
                          <a:solidFill>
                            <a:schemeClr val="tx1"/>
                          </a:solidFill>
                          <a:latin typeface="Palatino Linotype" pitchFamily="18" charset="0"/>
                        </a:rPr>
                        <a:t>SP</a:t>
                      </a:r>
                      <a:endParaRPr lang="tr-TR" sz="1400" b="1" i="0" u="none" strike="noStrike" dirty="0">
                        <a:solidFill>
                          <a:schemeClr val="tx1"/>
                        </a:solidFill>
                        <a:latin typeface="Palatino Linotype" pitchFamily="18" charset="0"/>
                      </a:endParaRPr>
                    </a:p>
                  </a:txBody>
                  <a:tcPr marL="72000" marR="0" marT="0" marB="0" anchor="b">
                    <a:solidFill>
                      <a:schemeClr val="bg1"/>
                    </a:solidFill>
                  </a:tcPr>
                </a:tc>
                <a:tc>
                  <a:txBody>
                    <a:bodyPr/>
                    <a:lstStyle/>
                    <a:p>
                      <a:pPr algn="ctr">
                        <a:spcAft>
                          <a:spcPts val="0"/>
                        </a:spcAft>
                      </a:pPr>
                      <a:r>
                        <a:rPr lang="tr-TR" sz="1400">
                          <a:latin typeface="Palatino Linotype"/>
                          <a:ea typeface="Times New Roman"/>
                          <a:cs typeface="Times New Roman"/>
                        </a:rPr>
                        <a:t>70,6</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23,5</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5,9</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fontAlgn="ctr"/>
                      <a:r>
                        <a:rPr lang="tr-TR" sz="1400" b="0" i="0" u="none" strike="noStrike" smtClean="0">
                          <a:solidFill>
                            <a:srgbClr val="000000"/>
                          </a:solidFill>
                          <a:latin typeface="Palatino Linotype"/>
                        </a:rPr>
                        <a:t>100</a:t>
                      </a:r>
                      <a:endParaRPr lang="tr-TR" sz="1400" b="0" i="0" u="none" strike="noStrike" dirty="0">
                        <a:solidFill>
                          <a:srgbClr val="000000"/>
                        </a:solidFill>
                        <a:latin typeface="Palatino Linotype"/>
                      </a:endParaRPr>
                    </a:p>
                  </a:txBody>
                  <a:tcPr marL="9525" marR="9525" marT="9525" marB="0" anchor="ctr">
                    <a:solidFill>
                      <a:schemeClr val="bg1"/>
                    </a:solidFill>
                  </a:tcPr>
                </a:tc>
              </a:tr>
              <a:tr h="234190">
                <a:tc>
                  <a:txBody>
                    <a:bodyPr/>
                    <a:lstStyle/>
                    <a:p>
                      <a:pPr algn="l" fontAlgn="b"/>
                      <a:r>
                        <a:rPr lang="tr-TR" sz="1400" b="1" u="none" strike="noStrike" dirty="0" smtClean="0">
                          <a:solidFill>
                            <a:schemeClr val="tx1"/>
                          </a:solidFill>
                          <a:latin typeface="Palatino Linotype" pitchFamily="18" charset="0"/>
                        </a:rPr>
                        <a:t>Diğer</a:t>
                      </a:r>
                      <a:endParaRPr lang="tr-TR" sz="1400" b="1" i="0" u="none" strike="noStrike" dirty="0">
                        <a:solidFill>
                          <a:schemeClr val="tx1"/>
                        </a:solidFill>
                        <a:latin typeface="Palatino Linotype" pitchFamily="18" charset="0"/>
                      </a:endParaRPr>
                    </a:p>
                  </a:txBody>
                  <a:tcPr marL="72000" marR="0" marT="0" marB="0" anchor="b">
                    <a:noFill/>
                  </a:tcPr>
                </a:tc>
                <a:tc>
                  <a:txBody>
                    <a:bodyPr/>
                    <a:lstStyle/>
                    <a:p>
                      <a:pPr algn="ctr">
                        <a:spcAft>
                          <a:spcPts val="0"/>
                        </a:spcAft>
                      </a:pPr>
                      <a:r>
                        <a:rPr lang="tr-TR" sz="1400">
                          <a:latin typeface="Palatino Linotype"/>
                          <a:ea typeface="Times New Roman"/>
                          <a:cs typeface="Times New Roman"/>
                        </a:rPr>
                        <a:t>74,1</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22,2</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3,7</a:t>
                      </a:r>
                      <a:endParaRPr lang="tr-TR" sz="1400">
                        <a:latin typeface="Calibri"/>
                        <a:ea typeface="Times New Roman"/>
                        <a:cs typeface="Times New Roman"/>
                      </a:endParaRPr>
                    </a:p>
                  </a:txBody>
                  <a:tcPr marL="44450" marR="44450" marT="0" marB="0" anchor="ctr">
                    <a:noFill/>
                  </a:tcPr>
                </a:tc>
                <a:tc>
                  <a:txBody>
                    <a:bodyPr/>
                    <a:lstStyle/>
                    <a:p>
                      <a:pPr algn="ctr" fontAlgn="ctr"/>
                      <a:r>
                        <a:rPr lang="tr-TR" sz="1400" b="0" i="0" u="none" strike="noStrike" dirty="0">
                          <a:solidFill>
                            <a:srgbClr val="000000"/>
                          </a:solidFill>
                          <a:latin typeface="Palatino Linotype"/>
                        </a:rPr>
                        <a:t>100</a:t>
                      </a:r>
                    </a:p>
                  </a:txBody>
                  <a:tcPr marL="9525" marR="9525" marT="9525" marB="0" anchor="ctr">
                    <a:noFill/>
                  </a:tcPr>
                </a:tc>
              </a:tr>
              <a:tr h="234190">
                <a:tc>
                  <a:txBody>
                    <a:bodyPr/>
                    <a:lstStyle/>
                    <a:p>
                      <a:pPr algn="l" fontAlgn="b"/>
                      <a:r>
                        <a:rPr lang="tr-TR" sz="1400" b="1" u="none" strike="noStrike" dirty="0">
                          <a:solidFill>
                            <a:schemeClr val="tx1"/>
                          </a:solidFill>
                          <a:latin typeface="Palatino Linotype" pitchFamily="18" charset="0"/>
                        </a:rPr>
                        <a:t>Protesto oy</a:t>
                      </a:r>
                      <a:endParaRPr lang="tr-TR" sz="1400" b="1" i="0" u="none" strike="noStrike" dirty="0">
                        <a:solidFill>
                          <a:schemeClr val="tx1"/>
                        </a:solidFill>
                        <a:latin typeface="Palatino Linotype" pitchFamily="18" charset="0"/>
                      </a:endParaRPr>
                    </a:p>
                  </a:txBody>
                  <a:tcPr marL="72000" marR="0" marT="0" marB="0" anchor="b">
                    <a:solidFill>
                      <a:schemeClr val="bg1"/>
                    </a:solidFill>
                  </a:tcPr>
                </a:tc>
                <a:tc>
                  <a:txBody>
                    <a:bodyPr/>
                    <a:lstStyle/>
                    <a:p>
                      <a:pPr algn="ctr">
                        <a:spcAft>
                          <a:spcPts val="0"/>
                        </a:spcAft>
                      </a:pPr>
                      <a:r>
                        <a:rPr lang="tr-TR" sz="1400">
                          <a:latin typeface="Palatino Linotype"/>
                          <a:ea typeface="Times New Roman"/>
                          <a:cs typeface="Times New Roman"/>
                        </a:rPr>
                        <a:t>47,8</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17,4</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34,8</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fontAlgn="ctr"/>
                      <a:r>
                        <a:rPr lang="tr-TR" sz="1400" b="0" i="0" u="none" strike="noStrike" dirty="0">
                          <a:solidFill>
                            <a:srgbClr val="000000"/>
                          </a:solidFill>
                          <a:latin typeface="Palatino Linotype"/>
                        </a:rPr>
                        <a:t>100</a:t>
                      </a:r>
                    </a:p>
                  </a:txBody>
                  <a:tcPr marL="9525" marR="9525" marT="9525" marB="0" anchor="ctr">
                    <a:solidFill>
                      <a:schemeClr val="bg1"/>
                    </a:solidFill>
                  </a:tcPr>
                </a:tc>
              </a:tr>
              <a:tr h="234190">
                <a:tc>
                  <a:txBody>
                    <a:bodyPr/>
                    <a:lstStyle/>
                    <a:p>
                      <a:pPr algn="l" fontAlgn="b"/>
                      <a:r>
                        <a:rPr lang="tr-TR" sz="1400" b="1" u="none" strike="noStrike" dirty="0">
                          <a:solidFill>
                            <a:schemeClr val="tx1"/>
                          </a:solidFill>
                          <a:latin typeface="Palatino Linotype" pitchFamily="18" charset="0"/>
                        </a:rPr>
                        <a:t>Cevap yok</a:t>
                      </a:r>
                      <a:endParaRPr lang="tr-TR" sz="1400" b="1" i="0" u="none" strike="noStrike" dirty="0">
                        <a:solidFill>
                          <a:schemeClr val="tx1"/>
                        </a:solidFill>
                        <a:latin typeface="Palatino Linotype" pitchFamily="18" charset="0"/>
                      </a:endParaRPr>
                    </a:p>
                  </a:txBody>
                  <a:tcPr marL="72000" marR="0" marT="0" marB="0" anchor="b">
                    <a:noFill/>
                  </a:tcPr>
                </a:tc>
                <a:tc>
                  <a:txBody>
                    <a:bodyPr/>
                    <a:lstStyle/>
                    <a:p>
                      <a:pPr algn="ctr">
                        <a:spcAft>
                          <a:spcPts val="0"/>
                        </a:spcAft>
                      </a:pPr>
                      <a:r>
                        <a:rPr lang="tr-TR" sz="1400">
                          <a:solidFill>
                            <a:srgbClr val="000000"/>
                          </a:solidFill>
                          <a:latin typeface="Palatino Linotype"/>
                          <a:ea typeface="Times New Roman"/>
                          <a:cs typeface="Times New Roman"/>
                        </a:rPr>
                        <a:t>37,9</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36,2</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25,9</a:t>
                      </a:r>
                      <a:endParaRPr lang="tr-TR" sz="1400">
                        <a:latin typeface="Calibri"/>
                        <a:ea typeface="Times New Roman"/>
                        <a:cs typeface="Times New Roman"/>
                      </a:endParaRPr>
                    </a:p>
                  </a:txBody>
                  <a:tcPr marL="44450" marR="44450" marT="0" marB="0" anchor="ctr">
                    <a:noFill/>
                  </a:tcPr>
                </a:tc>
                <a:tc>
                  <a:txBody>
                    <a:bodyPr/>
                    <a:lstStyle/>
                    <a:p>
                      <a:pPr algn="ctr" fontAlgn="ctr"/>
                      <a:r>
                        <a:rPr lang="tr-TR" sz="1400" b="0" i="0" u="none" strike="noStrike" dirty="0">
                          <a:solidFill>
                            <a:srgbClr val="000000"/>
                          </a:solidFill>
                          <a:latin typeface="Palatino Linotype"/>
                        </a:rPr>
                        <a:t>100</a:t>
                      </a:r>
                    </a:p>
                  </a:txBody>
                  <a:tcPr marL="9525" marR="9525" marT="9525" marB="0" anchor="ctr">
                    <a:noFill/>
                  </a:tcPr>
                </a:tc>
              </a:tr>
              <a:tr h="234190">
                <a:tc>
                  <a:txBody>
                    <a:bodyPr/>
                    <a:lstStyle/>
                    <a:p>
                      <a:pPr algn="l" fontAlgn="b"/>
                      <a:r>
                        <a:rPr lang="tr-TR" sz="1400" b="1" u="none" strike="noStrike" dirty="0">
                          <a:solidFill>
                            <a:schemeClr val="tx1"/>
                          </a:solidFill>
                          <a:latin typeface="Palatino Linotype" pitchFamily="18" charset="0"/>
                        </a:rPr>
                        <a:t>Yaşım tutmadı</a:t>
                      </a:r>
                      <a:endParaRPr lang="tr-TR" sz="1400" b="1" i="0" u="none" strike="noStrike" dirty="0">
                        <a:solidFill>
                          <a:schemeClr val="tx1"/>
                        </a:solidFill>
                        <a:latin typeface="Palatino Linotype" pitchFamily="18" charset="0"/>
                      </a:endParaRPr>
                    </a:p>
                  </a:txBody>
                  <a:tcPr marL="72000" marR="0" marT="0" marB="0" anchor="b">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54,1</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32,4</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dirty="0">
                          <a:solidFill>
                            <a:srgbClr val="000000"/>
                          </a:solidFill>
                          <a:latin typeface="Palatino Linotype"/>
                          <a:ea typeface="Times New Roman"/>
                          <a:cs typeface="Times New Roman"/>
                        </a:rPr>
                        <a:t>13,5</a:t>
                      </a:r>
                      <a:endParaRPr lang="tr-TR" sz="1400" dirty="0">
                        <a:latin typeface="Calibri"/>
                        <a:ea typeface="Times New Roman"/>
                        <a:cs typeface="Times New Roman"/>
                      </a:endParaRPr>
                    </a:p>
                  </a:txBody>
                  <a:tcPr marL="44450" marR="44450" marT="0" marB="0" anchor="ctr">
                    <a:solidFill>
                      <a:schemeClr val="bg1"/>
                    </a:solidFill>
                  </a:tcPr>
                </a:tc>
                <a:tc>
                  <a:txBody>
                    <a:bodyPr/>
                    <a:lstStyle/>
                    <a:p>
                      <a:pPr algn="ctr" fontAlgn="ctr"/>
                      <a:r>
                        <a:rPr lang="tr-TR" sz="1400" b="0" i="0" u="none" strike="noStrike" dirty="0">
                          <a:solidFill>
                            <a:srgbClr val="000000"/>
                          </a:solidFill>
                          <a:latin typeface="Palatino Linotype"/>
                        </a:rPr>
                        <a:t>100</a:t>
                      </a:r>
                    </a:p>
                  </a:txBody>
                  <a:tcPr marL="9525" marR="9525" marT="9525" marB="0" anchor="ctr">
                    <a:solidFill>
                      <a:schemeClr val="bg1"/>
                    </a:solidFill>
                  </a:tcPr>
                </a:tc>
              </a:tr>
              <a:tr h="234190">
                <a:tc>
                  <a:txBody>
                    <a:bodyPr/>
                    <a:lstStyle/>
                    <a:p>
                      <a:pPr algn="l" fontAlgn="b"/>
                      <a:r>
                        <a:rPr lang="tr-TR" sz="1400" b="1" u="none" strike="noStrike" dirty="0">
                          <a:solidFill>
                            <a:schemeClr val="tx1"/>
                          </a:solidFill>
                          <a:latin typeface="Palatino Linotype" pitchFamily="18" charset="0"/>
                        </a:rPr>
                        <a:t>ORTALAMA</a:t>
                      </a:r>
                      <a:endParaRPr lang="tr-TR" sz="1400" b="1" i="0" u="none" strike="noStrike" dirty="0">
                        <a:solidFill>
                          <a:schemeClr val="tx1"/>
                        </a:solidFill>
                        <a:latin typeface="Palatino Linotype" pitchFamily="18" charset="0"/>
                      </a:endParaRPr>
                    </a:p>
                  </a:txBody>
                  <a:tcPr marL="72000" marR="0" marT="0" marB="0" anchor="b">
                    <a:noFill/>
                  </a:tcPr>
                </a:tc>
                <a:tc>
                  <a:txBody>
                    <a:bodyPr/>
                    <a:lstStyle/>
                    <a:p>
                      <a:pPr algn="ctr">
                        <a:spcAft>
                          <a:spcPts val="0"/>
                        </a:spcAft>
                      </a:pPr>
                      <a:r>
                        <a:rPr lang="tr-TR" sz="1400" b="1">
                          <a:solidFill>
                            <a:srgbClr val="000000"/>
                          </a:solidFill>
                          <a:latin typeface="Palatino Linotype"/>
                          <a:ea typeface="Times New Roman"/>
                          <a:cs typeface="Times New Roman"/>
                        </a:rPr>
                        <a:t>47,0</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b="1">
                          <a:solidFill>
                            <a:srgbClr val="000000"/>
                          </a:solidFill>
                          <a:latin typeface="Palatino Linotype"/>
                          <a:ea typeface="Times New Roman"/>
                          <a:cs typeface="Times New Roman"/>
                        </a:rPr>
                        <a:t>44,2</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b="1" dirty="0">
                          <a:solidFill>
                            <a:srgbClr val="000000"/>
                          </a:solidFill>
                          <a:latin typeface="Palatino Linotype"/>
                          <a:ea typeface="Times New Roman"/>
                          <a:cs typeface="Times New Roman"/>
                        </a:rPr>
                        <a:t>8,8</a:t>
                      </a:r>
                      <a:endParaRPr lang="tr-TR" sz="1400" dirty="0">
                        <a:latin typeface="Calibri"/>
                        <a:ea typeface="Times New Roman"/>
                        <a:cs typeface="Times New Roman"/>
                      </a:endParaRPr>
                    </a:p>
                  </a:txBody>
                  <a:tcPr marL="44450" marR="44450" marT="0" marB="0" anchor="ctr">
                    <a:noFill/>
                  </a:tcPr>
                </a:tc>
                <a:tc>
                  <a:txBody>
                    <a:bodyPr/>
                    <a:lstStyle/>
                    <a:p>
                      <a:pPr algn="ctr" fontAlgn="ctr"/>
                      <a:r>
                        <a:rPr lang="tr-TR" sz="1400" b="1" i="0" u="none" strike="noStrike" dirty="0">
                          <a:solidFill>
                            <a:srgbClr val="000000"/>
                          </a:solidFill>
                          <a:latin typeface="Palatino Linotype"/>
                        </a:rPr>
                        <a:t>100</a:t>
                      </a:r>
                    </a:p>
                  </a:txBody>
                  <a:tcPr marL="9525" marR="9525" marT="9525" marB="0" anchor="ctr">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tr-TR">
              <a:latin typeface="Lucida Sans Unicode" pitchFamily="34" charset="0"/>
            </a:endParaRPr>
          </a:p>
        </p:txBody>
      </p:sp>
      <p:sp>
        <p:nvSpPr>
          <p:cNvPr id="27653" name="7 Slayt Numarası Yer Tutucusu"/>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07D271CA-D977-4078-8AB2-1AB09536995B}" type="slidenum">
              <a:rPr lang="tr-TR"/>
              <a:pPr fontAlgn="base">
                <a:spcBef>
                  <a:spcPct val="0"/>
                </a:spcBef>
                <a:spcAft>
                  <a:spcPct val="0"/>
                </a:spcAft>
              </a:pPr>
              <a:t>8</a:t>
            </a:fld>
            <a:endParaRPr lang="tr-TR"/>
          </a:p>
        </p:txBody>
      </p:sp>
      <p:sp>
        <p:nvSpPr>
          <p:cNvPr id="14" name="13 Metin kutusu"/>
          <p:cNvSpPr txBox="1"/>
          <p:nvPr/>
        </p:nvSpPr>
        <p:spPr>
          <a:xfrm>
            <a:off x="72000" y="1219200"/>
            <a:ext cx="9000000" cy="830997"/>
          </a:xfrm>
          <a:prstGeom prst="rect">
            <a:avLst/>
          </a:prstGeom>
          <a:noFill/>
        </p:spPr>
        <p:txBody>
          <a:bodyPr wrap="square" rtlCol="0">
            <a:spAutoFit/>
          </a:bodyPr>
          <a:lstStyle/>
          <a:p>
            <a:pPr lvl="0" algn="ctr"/>
            <a:r>
              <a:rPr lang="tr-TR" sz="2400" b="1" dirty="0" smtClean="0">
                <a:latin typeface="Palatino Linotype" pitchFamily="18" charset="0"/>
              </a:rPr>
              <a:t>Türkiye’de Sizin de Oy Verebileceğiniz Yeni Bir Siyasi Partiye İhtiyaç Olduğunu Düşünüyor musunuz?</a:t>
            </a:r>
            <a:endParaRPr lang="tr-TR" sz="2400" dirty="0">
              <a:latin typeface="Palatino Linotype" pitchFamily="18" charset="0"/>
            </a:endParaRPr>
          </a:p>
        </p:txBody>
      </p:sp>
      <p:sp>
        <p:nvSpPr>
          <p:cNvPr id="9" name="6 Metin kutusu"/>
          <p:cNvSpPr txBox="1">
            <a:spLocks noChangeArrowheads="1"/>
          </p:cNvSpPr>
          <p:nvPr/>
        </p:nvSpPr>
        <p:spPr bwMode="auto">
          <a:xfrm>
            <a:off x="785813" y="214313"/>
            <a:ext cx="8143875" cy="276999"/>
          </a:xfrm>
          <a:prstGeom prst="rect">
            <a:avLst/>
          </a:prstGeom>
          <a:noFill/>
          <a:ln w="9525">
            <a:noFill/>
            <a:miter lim="800000"/>
            <a:headEnd/>
            <a:tailEnd/>
          </a:ln>
        </p:spPr>
        <p:txBody>
          <a:bodyPr>
            <a:spAutoFit/>
          </a:bodyPr>
          <a:lstStyle/>
          <a:p>
            <a:pPr marL="0" indent="0" algn="r" fontAlgn="auto">
              <a:spcAft>
                <a:spcPts val="0"/>
              </a:spcAft>
              <a:buFont typeface="Wingdings 3"/>
              <a:buNone/>
              <a:defRPr/>
            </a:pPr>
            <a:r>
              <a:rPr lang="tr-TR" sz="1200" b="1" dirty="0" smtClean="0">
                <a:solidFill>
                  <a:srgbClr val="FF0000"/>
                </a:solidFill>
                <a:latin typeface="Palatino Linotype" pitchFamily="18" charset="0"/>
              </a:rPr>
              <a:t>Özel Dosya: Stratejik Oy Verme Davranışı</a:t>
            </a:r>
          </a:p>
        </p:txBody>
      </p:sp>
      <p:graphicFrame>
        <p:nvGraphicFramePr>
          <p:cNvPr id="11" name="10 Grafik"/>
          <p:cNvGraphicFramePr/>
          <p:nvPr/>
        </p:nvGraphicFramePr>
        <p:xfrm>
          <a:off x="1512000" y="1676400"/>
          <a:ext cx="6260400" cy="3635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tr-TR">
              <a:latin typeface="Lucida Sans Unicode" pitchFamily="34" charset="0"/>
            </a:endParaRPr>
          </a:p>
        </p:txBody>
      </p:sp>
      <p:sp>
        <p:nvSpPr>
          <p:cNvPr id="27653" name="7 Slayt Numarası Yer Tutucusu"/>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07D271CA-D977-4078-8AB2-1AB09536995B}" type="slidenum">
              <a:rPr lang="tr-TR"/>
              <a:pPr fontAlgn="base">
                <a:spcBef>
                  <a:spcPct val="0"/>
                </a:spcBef>
                <a:spcAft>
                  <a:spcPct val="0"/>
                </a:spcAft>
              </a:pPr>
              <a:t>9</a:t>
            </a:fld>
            <a:endParaRPr lang="tr-TR"/>
          </a:p>
        </p:txBody>
      </p:sp>
      <p:sp>
        <p:nvSpPr>
          <p:cNvPr id="19" name="18 Dikdörtgen"/>
          <p:cNvSpPr/>
          <p:nvPr/>
        </p:nvSpPr>
        <p:spPr>
          <a:xfrm>
            <a:off x="342900" y="1689446"/>
            <a:ext cx="8458200" cy="338554"/>
          </a:xfrm>
          <a:prstGeom prst="rect">
            <a:avLst/>
          </a:prstGeom>
        </p:spPr>
        <p:txBody>
          <a:bodyPr wrap="square">
            <a:spAutoFit/>
          </a:bodyPr>
          <a:lstStyle/>
          <a:p>
            <a:pPr algn="ctr" fontAlgn="auto">
              <a:spcBef>
                <a:spcPts val="0"/>
              </a:spcBef>
              <a:spcAft>
                <a:spcPts val="0"/>
              </a:spcAft>
              <a:defRPr/>
            </a:pPr>
            <a:r>
              <a:rPr lang="tr-TR" sz="1600" b="1" kern="0" dirty="0" smtClean="0">
                <a:solidFill>
                  <a:srgbClr val="FF0000"/>
                </a:solidFill>
                <a:latin typeface="Palatino Linotype" pitchFamily="18" charset="0"/>
                <a:cs typeface="+mn-cs"/>
              </a:rPr>
              <a:t> (12 Haziran M.V. Seçiminde Oy Verilen Partiye Göre Dağılım %)</a:t>
            </a:r>
            <a:endParaRPr lang="tr-TR" sz="1600" dirty="0">
              <a:latin typeface="+mn-lt"/>
              <a:cs typeface="+mn-cs"/>
            </a:endParaRPr>
          </a:p>
        </p:txBody>
      </p:sp>
      <p:graphicFrame>
        <p:nvGraphicFramePr>
          <p:cNvPr id="20" name="19 Tablo"/>
          <p:cNvGraphicFramePr>
            <a:graphicFrameLocks noGrp="1"/>
          </p:cNvGraphicFramePr>
          <p:nvPr/>
        </p:nvGraphicFramePr>
        <p:xfrm>
          <a:off x="1422000" y="2015400"/>
          <a:ext cx="6300000" cy="3852000"/>
        </p:xfrm>
        <a:graphic>
          <a:graphicData uri="http://schemas.openxmlformats.org/drawingml/2006/table">
            <a:tbl>
              <a:tblPr>
                <a:tableStyleId>{3C2FFA5D-87B4-456A-9821-1D502468CF0F}</a:tableStyleId>
              </a:tblPr>
              <a:tblGrid>
                <a:gridCol w="1476000"/>
                <a:gridCol w="1368000"/>
                <a:gridCol w="1440000"/>
                <a:gridCol w="1116000"/>
                <a:gridCol w="900000"/>
              </a:tblGrid>
              <a:tr h="612000">
                <a:tc>
                  <a:txBody>
                    <a:bodyPr/>
                    <a:lstStyle/>
                    <a:p>
                      <a:pPr>
                        <a:spcAft>
                          <a:spcPts val="0"/>
                        </a:spcAft>
                      </a:pPr>
                      <a:r>
                        <a:rPr lang="tr-TR" sz="1400" b="1" dirty="0">
                          <a:solidFill>
                            <a:srgbClr val="000000"/>
                          </a:solidFill>
                          <a:latin typeface="Palatino Linotype"/>
                          <a:ea typeface="Times New Roman"/>
                          <a:cs typeface="Times New Roman"/>
                        </a:rPr>
                        <a:t> </a:t>
                      </a:r>
                      <a:endParaRPr lang="tr-TR" sz="1400" dirty="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b="1" dirty="0">
                          <a:solidFill>
                            <a:srgbClr val="000000"/>
                          </a:solidFill>
                          <a:latin typeface="Palatino Linotype"/>
                          <a:ea typeface="Times New Roman"/>
                          <a:cs typeface="Times New Roman"/>
                        </a:rPr>
                        <a:t>Evet </a:t>
                      </a:r>
                      <a:endParaRPr lang="tr-TR" sz="1400" b="1" dirty="0" smtClean="0">
                        <a:solidFill>
                          <a:srgbClr val="000000"/>
                        </a:solidFill>
                        <a:latin typeface="Palatino Linotype"/>
                        <a:ea typeface="Times New Roman"/>
                        <a:cs typeface="Times New Roman"/>
                      </a:endParaRPr>
                    </a:p>
                    <a:p>
                      <a:pPr algn="ctr">
                        <a:spcAft>
                          <a:spcPts val="0"/>
                        </a:spcAft>
                      </a:pPr>
                      <a:r>
                        <a:rPr lang="tr-TR" sz="1400" b="1" dirty="0" smtClean="0">
                          <a:solidFill>
                            <a:srgbClr val="000000"/>
                          </a:solidFill>
                          <a:latin typeface="Palatino Linotype"/>
                          <a:ea typeface="Times New Roman"/>
                          <a:cs typeface="Times New Roman"/>
                        </a:rPr>
                        <a:t>düşünüyorum</a:t>
                      </a:r>
                      <a:endParaRPr lang="tr-TR" sz="1400" dirty="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b="1" dirty="0">
                          <a:solidFill>
                            <a:srgbClr val="000000"/>
                          </a:solidFill>
                          <a:latin typeface="Palatino Linotype"/>
                          <a:ea typeface="Times New Roman"/>
                          <a:cs typeface="Times New Roman"/>
                        </a:rPr>
                        <a:t>Hayır düşünmüyorum</a:t>
                      </a:r>
                      <a:endParaRPr lang="tr-TR" sz="1400" dirty="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b="1">
                          <a:solidFill>
                            <a:srgbClr val="000000"/>
                          </a:solidFill>
                          <a:latin typeface="Palatino Linotype"/>
                          <a:ea typeface="Times New Roman"/>
                          <a:cs typeface="Times New Roman"/>
                        </a:rPr>
                        <a:t>Fikrim yok/ Cevap yok</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b="1" dirty="0">
                          <a:solidFill>
                            <a:srgbClr val="000000"/>
                          </a:solidFill>
                          <a:latin typeface="Palatino Linotype"/>
                          <a:ea typeface="Times New Roman"/>
                          <a:cs typeface="Times New Roman"/>
                        </a:rPr>
                        <a:t>TOPLAM</a:t>
                      </a:r>
                      <a:endParaRPr lang="tr-TR" sz="1400" dirty="0">
                        <a:latin typeface="Calibri"/>
                        <a:ea typeface="Times New Roman"/>
                        <a:cs typeface="Times New Roman"/>
                      </a:endParaRPr>
                    </a:p>
                  </a:txBody>
                  <a:tcPr marL="44450" marR="44450" marT="0" marB="0" anchor="ctr">
                    <a:solidFill>
                      <a:schemeClr val="bg1"/>
                    </a:solidFill>
                  </a:tcPr>
                </a:tc>
              </a:tr>
              <a:tr h="324000">
                <a:tc>
                  <a:txBody>
                    <a:bodyPr/>
                    <a:lstStyle/>
                    <a:p>
                      <a:pPr>
                        <a:spcAft>
                          <a:spcPts val="0"/>
                        </a:spcAft>
                      </a:pPr>
                      <a:r>
                        <a:rPr lang="tr-TR" sz="1400" b="1" dirty="0">
                          <a:solidFill>
                            <a:srgbClr val="000000"/>
                          </a:solidFill>
                          <a:latin typeface="Palatino Linotype"/>
                          <a:ea typeface="Times New Roman"/>
                          <a:cs typeface="Times New Roman"/>
                        </a:rPr>
                        <a:t>AKP</a:t>
                      </a:r>
                      <a:endParaRPr lang="tr-TR" sz="1400" dirty="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31,5</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66,2</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2,4</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dirty="0">
                          <a:solidFill>
                            <a:srgbClr val="000000"/>
                          </a:solidFill>
                          <a:latin typeface="Palatino Linotype"/>
                          <a:ea typeface="Times New Roman"/>
                          <a:cs typeface="Times New Roman"/>
                        </a:rPr>
                        <a:t>100</a:t>
                      </a:r>
                      <a:endParaRPr lang="tr-TR" sz="1400" dirty="0">
                        <a:latin typeface="Calibri"/>
                        <a:ea typeface="Times New Roman"/>
                        <a:cs typeface="Times New Roman"/>
                      </a:endParaRPr>
                    </a:p>
                  </a:txBody>
                  <a:tcPr marL="44450" marR="44450" marT="0" marB="0" anchor="ctr">
                    <a:noFill/>
                  </a:tcPr>
                </a:tc>
              </a:tr>
              <a:tr h="324000">
                <a:tc>
                  <a:txBody>
                    <a:bodyPr/>
                    <a:lstStyle/>
                    <a:p>
                      <a:pPr>
                        <a:spcAft>
                          <a:spcPts val="0"/>
                        </a:spcAft>
                      </a:pPr>
                      <a:r>
                        <a:rPr lang="tr-TR" sz="1400" b="1">
                          <a:solidFill>
                            <a:srgbClr val="000000"/>
                          </a:solidFill>
                          <a:latin typeface="Palatino Linotype"/>
                          <a:ea typeface="Times New Roman"/>
                          <a:cs typeface="Times New Roman"/>
                        </a:rPr>
                        <a:t>CHP</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67,8</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28,8</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3,4</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dirty="0">
                          <a:solidFill>
                            <a:srgbClr val="000000"/>
                          </a:solidFill>
                          <a:latin typeface="Palatino Linotype"/>
                          <a:ea typeface="Times New Roman"/>
                          <a:cs typeface="Times New Roman"/>
                        </a:rPr>
                        <a:t>100</a:t>
                      </a:r>
                      <a:endParaRPr lang="tr-TR" sz="1400" dirty="0">
                        <a:latin typeface="Calibri"/>
                        <a:ea typeface="Times New Roman"/>
                        <a:cs typeface="Times New Roman"/>
                      </a:endParaRPr>
                    </a:p>
                  </a:txBody>
                  <a:tcPr marL="44450" marR="44450" marT="0" marB="0" anchor="ctr">
                    <a:solidFill>
                      <a:schemeClr val="bg1"/>
                    </a:solidFill>
                  </a:tcPr>
                </a:tc>
              </a:tr>
              <a:tr h="324000">
                <a:tc>
                  <a:txBody>
                    <a:bodyPr/>
                    <a:lstStyle/>
                    <a:p>
                      <a:pPr>
                        <a:spcAft>
                          <a:spcPts val="0"/>
                        </a:spcAft>
                      </a:pPr>
                      <a:r>
                        <a:rPr lang="tr-TR" sz="1400" b="1" dirty="0">
                          <a:solidFill>
                            <a:srgbClr val="000000"/>
                          </a:solidFill>
                          <a:latin typeface="Palatino Linotype"/>
                          <a:ea typeface="Times New Roman"/>
                          <a:cs typeface="Times New Roman"/>
                        </a:rPr>
                        <a:t>MHP</a:t>
                      </a:r>
                      <a:endParaRPr lang="tr-TR" sz="1400" dirty="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60,8</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36,2</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3,1</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dirty="0">
                          <a:solidFill>
                            <a:srgbClr val="000000"/>
                          </a:solidFill>
                          <a:latin typeface="Palatino Linotype"/>
                          <a:ea typeface="Times New Roman"/>
                          <a:cs typeface="Times New Roman"/>
                        </a:rPr>
                        <a:t>100</a:t>
                      </a:r>
                      <a:endParaRPr lang="tr-TR" sz="1400" dirty="0">
                        <a:latin typeface="Calibri"/>
                        <a:ea typeface="Times New Roman"/>
                        <a:cs typeface="Times New Roman"/>
                      </a:endParaRPr>
                    </a:p>
                  </a:txBody>
                  <a:tcPr marL="44450" marR="44450" marT="0" marB="0" anchor="ctr">
                    <a:noFill/>
                  </a:tcPr>
                </a:tc>
              </a:tr>
              <a:tr h="324000">
                <a:tc>
                  <a:txBody>
                    <a:bodyPr/>
                    <a:lstStyle/>
                    <a:p>
                      <a:pPr>
                        <a:spcAft>
                          <a:spcPts val="0"/>
                        </a:spcAft>
                      </a:pPr>
                      <a:r>
                        <a:rPr lang="tr-TR" sz="1400" b="1">
                          <a:solidFill>
                            <a:srgbClr val="000000"/>
                          </a:solidFill>
                          <a:latin typeface="Palatino Linotype"/>
                          <a:ea typeface="Times New Roman"/>
                          <a:cs typeface="Times New Roman"/>
                        </a:rPr>
                        <a:t>BDP</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48,5</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45,6</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5,9</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dirty="0">
                          <a:solidFill>
                            <a:srgbClr val="000000"/>
                          </a:solidFill>
                          <a:latin typeface="Palatino Linotype"/>
                          <a:ea typeface="Times New Roman"/>
                          <a:cs typeface="Times New Roman"/>
                        </a:rPr>
                        <a:t>100</a:t>
                      </a:r>
                      <a:endParaRPr lang="tr-TR" sz="1400" dirty="0">
                        <a:latin typeface="Calibri"/>
                        <a:ea typeface="Times New Roman"/>
                        <a:cs typeface="Times New Roman"/>
                      </a:endParaRPr>
                    </a:p>
                  </a:txBody>
                  <a:tcPr marL="44450" marR="44450" marT="0" marB="0" anchor="ctr">
                    <a:solidFill>
                      <a:schemeClr val="bg1"/>
                    </a:solidFill>
                  </a:tcPr>
                </a:tc>
              </a:tr>
              <a:tr h="324000">
                <a:tc>
                  <a:txBody>
                    <a:bodyPr/>
                    <a:lstStyle/>
                    <a:p>
                      <a:pPr>
                        <a:spcAft>
                          <a:spcPts val="0"/>
                        </a:spcAft>
                      </a:pPr>
                      <a:r>
                        <a:rPr lang="tr-TR" sz="1400" b="1" dirty="0">
                          <a:solidFill>
                            <a:srgbClr val="000000"/>
                          </a:solidFill>
                          <a:latin typeface="Palatino Linotype"/>
                          <a:ea typeface="Times New Roman"/>
                          <a:cs typeface="Times New Roman"/>
                        </a:rPr>
                        <a:t>SP</a:t>
                      </a:r>
                      <a:endParaRPr lang="tr-TR" sz="1400" dirty="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23,5</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latin typeface="Palatino Linotype"/>
                          <a:ea typeface="Times New Roman"/>
                          <a:cs typeface="Times New Roman"/>
                        </a:rPr>
                        <a:t>70,6</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5,9</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dirty="0">
                          <a:solidFill>
                            <a:srgbClr val="000000"/>
                          </a:solidFill>
                          <a:latin typeface="Palatino Linotype"/>
                          <a:ea typeface="Times New Roman"/>
                          <a:cs typeface="Times New Roman"/>
                        </a:rPr>
                        <a:t>100</a:t>
                      </a:r>
                      <a:endParaRPr lang="tr-TR" sz="1400" dirty="0">
                        <a:latin typeface="Calibri"/>
                        <a:ea typeface="Times New Roman"/>
                        <a:cs typeface="Times New Roman"/>
                      </a:endParaRPr>
                    </a:p>
                  </a:txBody>
                  <a:tcPr marL="44450" marR="44450" marT="0" marB="0" anchor="ctr">
                    <a:noFill/>
                  </a:tcPr>
                </a:tc>
              </a:tr>
              <a:tr h="324000">
                <a:tc>
                  <a:txBody>
                    <a:bodyPr/>
                    <a:lstStyle/>
                    <a:p>
                      <a:pPr>
                        <a:spcAft>
                          <a:spcPts val="0"/>
                        </a:spcAft>
                      </a:pPr>
                      <a:r>
                        <a:rPr lang="tr-TR" sz="1400" b="1">
                          <a:solidFill>
                            <a:srgbClr val="000000"/>
                          </a:solidFill>
                          <a:latin typeface="Palatino Linotype"/>
                          <a:ea typeface="Times New Roman"/>
                          <a:cs typeface="Times New Roman"/>
                        </a:rPr>
                        <a:t>Diğer</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66,7</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latin typeface="Palatino Linotype"/>
                          <a:ea typeface="Times New Roman"/>
                          <a:cs typeface="Times New Roman"/>
                        </a:rPr>
                        <a:t>33,3</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 </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dirty="0">
                          <a:solidFill>
                            <a:srgbClr val="000000"/>
                          </a:solidFill>
                          <a:latin typeface="Palatino Linotype"/>
                          <a:ea typeface="Times New Roman"/>
                          <a:cs typeface="Times New Roman"/>
                        </a:rPr>
                        <a:t>100</a:t>
                      </a:r>
                      <a:endParaRPr lang="tr-TR" sz="1400" dirty="0">
                        <a:latin typeface="Calibri"/>
                        <a:ea typeface="Times New Roman"/>
                        <a:cs typeface="Times New Roman"/>
                      </a:endParaRPr>
                    </a:p>
                  </a:txBody>
                  <a:tcPr marL="44450" marR="44450" marT="0" marB="0" anchor="ctr">
                    <a:solidFill>
                      <a:schemeClr val="bg1"/>
                    </a:solidFill>
                  </a:tcPr>
                </a:tc>
              </a:tr>
              <a:tr h="324000">
                <a:tc>
                  <a:txBody>
                    <a:bodyPr/>
                    <a:lstStyle/>
                    <a:p>
                      <a:pPr>
                        <a:spcAft>
                          <a:spcPts val="0"/>
                        </a:spcAft>
                      </a:pPr>
                      <a:r>
                        <a:rPr lang="tr-TR" sz="1400" b="1">
                          <a:solidFill>
                            <a:srgbClr val="000000"/>
                          </a:solidFill>
                          <a:latin typeface="Palatino Linotype"/>
                          <a:ea typeface="Times New Roman"/>
                          <a:cs typeface="Times New Roman"/>
                        </a:rPr>
                        <a:t>Protesto oy</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47,8</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latin typeface="Palatino Linotype"/>
                          <a:ea typeface="Times New Roman"/>
                          <a:cs typeface="Times New Roman"/>
                        </a:rPr>
                        <a:t>43,5</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8,7</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dirty="0">
                          <a:solidFill>
                            <a:srgbClr val="000000"/>
                          </a:solidFill>
                          <a:latin typeface="Palatino Linotype"/>
                          <a:ea typeface="Times New Roman"/>
                          <a:cs typeface="Times New Roman"/>
                        </a:rPr>
                        <a:t>100</a:t>
                      </a:r>
                      <a:endParaRPr lang="tr-TR" sz="1400" dirty="0">
                        <a:latin typeface="Calibri"/>
                        <a:ea typeface="Times New Roman"/>
                        <a:cs typeface="Times New Roman"/>
                      </a:endParaRPr>
                    </a:p>
                  </a:txBody>
                  <a:tcPr marL="44450" marR="44450" marT="0" marB="0" anchor="ctr">
                    <a:noFill/>
                  </a:tcPr>
                </a:tc>
              </a:tr>
              <a:tr h="324000">
                <a:tc>
                  <a:txBody>
                    <a:bodyPr/>
                    <a:lstStyle/>
                    <a:p>
                      <a:pPr>
                        <a:spcAft>
                          <a:spcPts val="0"/>
                        </a:spcAft>
                      </a:pPr>
                      <a:r>
                        <a:rPr lang="tr-TR" sz="1400" b="1">
                          <a:solidFill>
                            <a:srgbClr val="000000"/>
                          </a:solidFill>
                          <a:latin typeface="Palatino Linotype"/>
                          <a:ea typeface="Times New Roman"/>
                          <a:cs typeface="Times New Roman"/>
                        </a:rPr>
                        <a:t>Cevap yok</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37,9</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53,4</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a:solidFill>
                            <a:srgbClr val="000000"/>
                          </a:solidFill>
                          <a:latin typeface="Palatino Linotype"/>
                          <a:ea typeface="Times New Roman"/>
                          <a:cs typeface="Times New Roman"/>
                        </a:rPr>
                        <a:t>8,6</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dirty="0">
                          <a:solidFill>
                            <a:srgbClr val="000000"/>
                          </a:solidFill>
                          <a:latin typeface="Palatino Linotype"/>
                          <a:ea typeface="Times New Roman"/>
                          <a:cs typeface="Times New Roman"/>
                        </a:rPr>
                        <a:t>100</a:t>
                      </a:r>
                      <a:endParaRPr lang="tr-TR" sz="1400" dirty="0">
                        <a:latin typeface="Calibri"/>
                        <a:ea typeface="Times New Roman"/>
                        <a:cs typeface="Times New Roman"/>
                      </a:endParaRPr>
                    </a:p>
                  </a:txBody>
                  <a:tcPr marL="44450" marR="44450" marT="0" marB="0" anchor="ctr">
                    <a:solidFill>
                      <a:schemeClr val="bg1"/>
                    </a:solidFill>
                  </a:tcPr>
                </a:tc>
              </a:tr>
              <a:tr h="324000">
                <a:tc>
                  <a:txBody>
                    <a:bodyPr/>
                    <a:lstStyle/>
                    <a:p>
                      <a:pPr>
                        <a:spcAft>
                          <a:spcPts val="0"/>
                        </a:spcAft>
                      </a:pPr>
                      <a:r>
                        <a:rPr lang="tr-TR" sz="1400" b="1">
                          <a:solidFill>
                            <a:srgbClr val="000000"/>
                          </a:solidFill>
                          <a:latin typeface="Palatino Linotype"/>
                          <a:ea typeface="Times New Roman"/>
                          <a:cs typeface="Times New Roman"/>
                        </a:rPr>
                        <a:t>Yaşım Tutmadı</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37,8</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a:solidFill>
                            <a:srgbClr val="000000"/>
                          </a:solidFill>
                          <a:latin typeface="Palatino Linotype"/>
                          <a:ea typeface="Times New Roman"/>
                          <a:cs typeface="Times New Roman"/>
                        </a:rPr>
                        <a:t>59,5</a:t>
                      </a:r>
                      <a:endParaRPr lang="tr-TR" sz="1400">
                        <a:latin typeface="Calibri"/>
                        <a:ea typeface="Times New Roman"/>
                        <a:cs typeface="Times New Roman"/>
                      </a:endParaRPr>
                    </a:p>
                  </a:txBody>
                  <a:tcPr marL="44450" marR="44450" marT="0" marB="0" anchor="ctr">
                    <a:noFill/>
                  </a:tcPr>
                </a:tc>
                <a:tc>
                  <a:txBody>
                    <a:bodyPr/>
                    <a:lstStyle/>
                    <a:p>
                      <a:pPr algn="ctr">
                        <a:spcAft>
                          <a:spcPts val="0"/>
                        </a:spcAft>
                      </a:pPr>
                      <a:r>
                        <a:rPr lang="tr-TR" sz="1400" dirty="0">
                          <a:solidFill>
                            <a:srgbClr val="000000"/>
                          </a:solidFill>
                          <a:latin typeface="Palatino Linotype"/>
                          <a:ea typeface="Times New Roman"/>
                          <a:cs typeface="Times New Roman"/>
                        </a:rPr>
                        <a:t>2,7</a:t>
                      </a:r>
                      <a:endParaRPr lang="tr-TR" sz="1400" dirty="0">
                        <a:latin typeface="Calibri"/>
                        <a:ea typeface="Times New Roman"/>
                        <a:cs typeface="Times New Roman"/>
                      </a:endParaRPr>
                    </a:p>
                  </a:txBody>
                  <a:tcPr marL="44450" marR="44450" marT="0" marB="0" anchor="ctr">
                    <a:noFill/>
                  </a:tcPr>
                </a:tc>
                <a:tc>
                  <a:txBody>
                    <a:bodyPr/>
                    <a:lstStyle/>
                    <a:p>
                      <a:pPr algn="ctr">
                        <a:spcAft>
                          <a:spcPts val="0"/>
                        </a:spcAft>
                      </a:pPr>
                      <a:r>
                        <a:rPr lang="tr-TR" sz="1400" dirty="0">
                          <a:solidFill>
                            <a:srgbClr val="000000"/>
                          </a:solidFill>
                          <a:latin typeface="Palatino Linotype"/>
                          <a:ea typeface="Times New Roman"/>
                          <a:cs typeface="Times New Roman"/>
                        </a:rPr>
                        <a:t>100</a:t>
                      </a:r>
                      <a:endParaRPr lang="tr-TR" sz="1400" dirty="0">
                        <a:latin typeface="Calibri"/>
                        <a:ea typeface="Times New Roman"/>
                        <a:cs typeface="Times New Roman"/>
                      </a:endParaRPr>
                    </a:p>
                  </a:txBody>
                  <a:tcPr marL="44450" marR="44450" marT="0" marB="0" anchor="ctr">
                    <a:noFill/>
                  </a:tcPr>
                </a:tc>
              </a:tr>
              <a:tr h="324000">
                <a:tc>
                  <a:txBody>
                    <a:bodyPr/>
                    <a:lstStyle/>
                    <a:p>
                      <a:pPr>
                        <a:spcAft>
                          <a:spcPts val="0"/>
                        </a:spcAft>
                      </a:pPr>
                      <a:r>
                        <a:rPr lang="tr-TR" sz="1400" b="1" dirty="0">
                          <a:solidFill>
                            <a:srgbClr val="000000"/>
                          </a:solidFill>
                          <a:latin typeface="Palatino Linotype"/>
                          <a:ea typeface="Times New Roman"/>
                          <a:cs typeface="Times New Roman"/>
                        </a:rPr>
                        <a:t>ORTALAMA</a:t>
                      </a:r>
                      <a:endParaRPr lang="tr-TR" sz="1400" dirty="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b="1" dirty="0">
                          <a:solidFill>
                            <a:srgbClr val="000000"/>
                          </a:solidFill>
                          <a:latin typeface="Palatino Linotype"/>
                          <a:ea typeface="Times New Roman"/>
                          <a:cs typeface="Times New Roman"/>
                        </a:rPr>
                        <a:t>45,0</a:t>
                      </a:r>
                      <a:endParaRPr lang="tr-TR" sz="1400" dirty="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b="1">
                          <a:solidFill>
                            <a:srgbClr val="000000"/>
                          </a:solidFill>
                          <a:latin typeface="Palatino Linotype"/>
                          <a:ea typeface="Times New Roman"/>
                          <a:cs typeface="Times New Roman"/>
                        </a:rPr>
                        <a:t>51,7</a:t>
                      </a:r>
                      <a:endParaRPr lang="tr-TR" sz="140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b="1" dirty="0">
                          <a:solidFill>
                            <a:srgbClr val="000000"/>
                          </a:solidFill>
                          <a:latin typeface="Palatino Linotype"/>
                          <a:ea typeface="Times New Roman"/>
                          <a:cs typeface="Times New Roman"/>
                        </a:rPr>
                        <a:t>3,3</a:t>
                      </a:r>
                      <a:endParaRPr lang="tr-TR" sz="1400" dirty="0">
                        <a:latin typeface="Calibri"/>
                        <a:ea typeface="Times New Roman"/>
                        <a:cs typeface="Times New Roman"/>
                      </a:endParaRPr>
                    </a:p>
                  </a:txBody>
                  <a:tcPr marL="44450" marR="44450" marT="0" marB="0" anchor="ctr">
                    <a:solidFill>
                      <a:schemeClr val="bg1"/>
                    </a:solidFill>
                  </a:tcPr>
                </a:tc>
                <a:tc>
                  <a:txBody>
                    <a:bodyPr/>
                    <a:lstStyle/>
                    <a:p>
                      <a:pPr algn="ctr">
                        <a:spcAft>
                          <a:spcPts val="0"/>
                        </a:spcAft>
                      </a:pPr>
                      <a:r>
                        <a:rPr lang="tr-TR" sz="1400" b="1" dirty="0">
                          <a:solidFill>
                            <a:srgbClr val="000000"/>
                          </a:solidFill>
                          <a:latin typeface="Palatino Linotype"/>
                          <a:ea typeface="Times New Roman"/>
                          <a:cs typeface="Times New Roman"/>
                        </a:rPr>
                        <a:t>100</a:t>
                      </a:r>
                      <a:endParaRPr lang="tr-TR" sz="1400" dirty="0">
                        <a:latin typeface="Calibri"/>
                        <a:ea typeface="Times New Roman"/>
                        <a:cs typeface="Times New Roman"/>
                      </a:endParaRPr>
                    </a:p>
                  </a:txBody>
                  <a:tcPr marL="44450" marR="44450" marT="0" marB="0" anchor="ctr">
                    <a:solidFill>
                      <a:schemeClr val="bg1"/>
                    </a:solidFill>
                  </a:tcPr>
                </a:tc>
              </a:tr>
            </a:tbl>
          </a:graphicData>
        </a:graphic>
      </p:graphicFrame>
      <p:sp>
        <p:nvSpPr>
          <p:cNvPr id="8" name="6 Metin kutusu"/>
          <p:cNvSpPr txBox="1">
            <a:spLocks noChangeArrowheads="1"/>
          </p:cNvSpPr>
          <p:nvPr/>
        </p:nvSpPr>
        <p:spPr bwMode="auto">
          <a:xfrm>
            <a:off x="785813" y="214313"/>
            <a:ext cx="8143875" cy="276999"/>
          </a:xfrm>
          <a:prstGeom prst="rect">
            <a:avLst/>
          </a:prstGeom>
          <a:noFill/>
          <a:ln w="9525">
            <a:noFill/>
            <a:miter lim="800000"/>
            <a:headEnd/>
            <a:tailEnd/>
          </a:ln>
        </p:spPr>
        <p:txBody>
          <a:bodyPr>
            <a:spAutoFit/>
          </a:bodyPr>
          <a:lstStyle/>
          <a:p>
            <a:pPr marL="0" indent="0" algn="r" fontAlgn="auto">
              <a:spcAft>
                <a:spcPts val="0"/>
              </a:spcAft>
              <a:buFont typeface="Wingdings 3"/>
              <a:buNone/>
              <a:defRPr/>
            </a:pPr>
            <a:r>
              <a:rPr lang="tr-TR" sz="1200" b="1" dirty="0" smtClean="0">
                <a:solidFill>
                  <a:srgbClr val="FF0000"/>
                </a:solidFill>
                <a:latin typeface="Palatino Linotype" pitchFamily="18" charset="0"/>
              </a:rPr>
              <a:t>Özel Dosya: Stratejik Oy Verme Davranışı</a:t>
            </a:r>
          </a:p>
        </p:txBody>
      </p:sp>
      <p:sp>
        <p:nvSpPr>
          <p:cNvPr id="9" name="8 Metin kutusu"/>
          <p:cNvSpPr txBox="1"/>
          <p:nvPr/>
        </p:nvSpPr>
        <p:spPr>
          <a:xfrm>
            <a:off x="72000" y="1003646"/>
            <a:ext cx="9000000" cy="707886"/>
          </a:xfrm>
          <a:prstGeom prst="rect">
            <a:avLst/>
          </a:prstGeom>
          <a:noFill/>
        </p:spPr>
        <p:txBody>
          <a:bodyPr wrap="square" rtlCol="0">
            <a:spAutoFit/>
          </a:bodyPr>
          <a:lstStyle/>
          <a:p>
            <a:pPr lvl="0" algn="ctr"/>
            <a:r>
              <a:rPr lang="tr-TR" sz="2000" b="1" dirty="0" smtClean="0">
                <a:latin typeface="Palatino Linotype" pitchFamily="18" charset="0"/>
              </a:rPr>
              <a:t>Türkiye’de Sizin de Oy Verebileceğiniz Yeni Bir Siyasi Partiye İhtiyaç Olduğunu Düşünüyor musunuz?</a:t>
            </a:r>
            <a:endParaRPr lang="tr-TR" sz="2000" dirty="0">
              <a:latin typeface="Palatino Linotype"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10.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5.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Concourse</Template>
  <TotalTime>17252</TotalTime>
  <Words>1338</Words>
  <Application>Microsoft Office PowerPoint</Application>
  <PresentationFormat>Ekran Gösterisi (4:3)</PresentationFormat>
  <Paragraphs>514</Paragraphs>
  <Slides>18</Slides>
  <Notes>1</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Kalabalık</vt:lpstr>
      <vt:lpstr>    AĞUSTOS 2013 TÜRKİYE’NİN NABZI “STRATEJİK OY VERME DAVRANIŞI”   Prof. Dr. Özer SENCAR Prof. Dr. İhsan DAĞI  Prof. Dr. Doğu ERGİL Doç. Dr. Sıtkı YILDIZ  Dr. Vahap COŞKUN </vt:lpstr>
      <vt:lpstr>SUNUŞ-1</vt:lpstr>
      <vt:lpstr>SUNUŞ-2</vt:lpstr>
      <vt:lpstr>Slayt 4</vt:lpstr>
      <vt:lpstr>Slayt 5</vt:lpstr>
      <vt:lpstr>Slayt 6</vt:lpstr>
      <vt:lpstr>Slayt 7</vt:lpstr>
      <vt:lpstr>Slayt 8</vt:lpstr>
      <vt:lpstr>Slayt 9</vt:lpstr>
      <vt:lpstr>Slayt 10</vt:lpstr>
      <vt:lpstr>Slayt 11</vt:lpstr>
      <vt:lpstr>Slayt 12</vt:lpstr>
      <vt:lpstr>Örneklemin İllere Göre Dağılımı</vt:lpstr>
      <vt:lpstr>Cinsiyet ve Yaş</vt:lpstr>
      <vt:lpstr>Eğitim Durumu</vt:lpstr>
      <vt:lpstr>Meslek</vt:lpstr>
      <vt:lpstr>Aylık Gelir</vt:lpstr>
      <vt:lpstr>Slayt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 SİYASAL DURUM ARAŞTIRMASI</dc:title>
  <dc:creator>a</dc:creator>
  <cp:lastModifiedBy>USER</cp:lastModifiedBy>
  <cp:revision>2292</cp:revision>
  <dcterms:created xsi:type="dcterms:W3CDTF">2012-05-06T19:49:18Z</dcterms:created>
  <dcterms:modified xsi:type="dcterms:W3CDTF">2013-09-02T07:10:19Z</dcterms:modified>
</cp:coreProperties>
</file>