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theme/themeOverride2.xml" ContentType="application/vnd.openxmlformats-officedocument.themeOverr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theme/themeOverride3.xml" ContentType="application/vnd.openxmlformats-officedocument.themeOverr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93" r:id="rId2"/>
    <p:sldId id="296" r:id="rId3"/>
    <p:sldId id="298" r:id="rId4"/>
    <p:sldId id="299" r:id="rId5"/>
    <p:sldId id="257" r:id="rId6"/>
    <p:sldId id="295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304" r:id="rId15"/>
    <p:sldId id="307" r:id="rId16"/>
    <p:sldId id="308" r:id="rId17"/>
    <p:sldId id="309" r:id="rId18"/>
    <p:sldId id="310" r:id="rId19"/>
    <p:sldId id="311" r:id="rId20"/>
    <p:sldId id="312" r:id="rId21"/>
    <p:sldId id="313" r:id="rId22"/>
    <p:sldId id="305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306" r:id="rId35"/>
    <p:sldId id="291" r:id="rId36"/>
    <p:sldId id="297" r:id="rId3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Demet-pc\ortak\PROJELER\2015\T&#252;rkiye'nin%20Nabz&#305;%20Eyl&#252;l%202015\analiz\frekans%20Eyl&#252;l%202015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Demet-pc\ortak\PROJELER\2015\T&#252;rkiye'nin%20Nabz&#305;%20Eyl&#252;l%202015\analiz\frekans%20Eyl&#252;l%202015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Demet-pc\ortak\PROJELER\2015\T&#252;rkiye'nin%20Nabz&#305;%20Eyl&#252;l%202015\analiz\frekans%20Eyl&#252;l%202015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Demet-pc\ortak\PROJELER\2015\T&#252;rkiye'nin%20Nabz&#305;%20Eyl&#252;l%202015\analiz\frekans%20Eyl&#252;l%202015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Demet-pc\ortak\PROJELER\2015\T&#252;rkiye'nin%20Nabz&#305;%20Eyl&#252;l%202015\analiz\frekans%20Eyl&#252;l%202015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\\Demet-pc\ortak\PROJELER\2015\T&#252;rkiye'nin%20Nabz&#305;%20Eyl&#252;l%202015\analiz\frekans%20Eyl&#252;l%202015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\\Demet-pc\ortak\PROJELER\2015\T&#252;rkiye'nin%20Nabz&#305;%20Eyl&#252;l%202015\analiz\frekans%20Eyl&#252;l%202015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\\Demet-pc\ortak\PROJELER\2015\T&#252;rkiye'nin%20Nabz&#305;%20Eyl&#252;l%202015\analiz\T&#220;RK&#304;YEN&#304;N%20NABZI%20ZAMAN%20&#199;&#304;ZELGELER&#304;%20eyl&#252;l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\\Demet-pc\ortak\PROJELER\2015\T&#252;rkiye'nin%20Nabz&#305;%20Eyl&#252;l%202015\analiz\frekans%20Eyl&#252;l%202015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\\Demet-pc\ortak\PROJELER\2015\T&#252;rkiye'nin%20Nabz&#305;%20Eyl&#252;l%202015\analiz\T&#220;RK&#304;YEN&#304;N%20NABZI%20ZAMAN%20&#199;&#304;ZELGELER&#304;%20eyl&#252;l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\\Demet-pc\ortak\PROJELER\2015\T&#252;rkiye'nin%20Nabz&#305;%20Eyl&#252;l%202015\analiz\frekans%20Eyl&#252;l%202015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Demet-pc\ortak\PROJELER\2015\T&#252;rkiye'nin%20Nabz&#305;%20Eyl&#252;l%202015\analiz\T&#220;RK&#304;YEN&#304;N%20NABZI%20ZAMAN%20&#199;&#304;ZELGELER&#304;%20eyl&#252;l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\\Demet-pc\ortak\PROJELER\2015\T&#252;rkiye'nin%20Nabz&#305;%20Eyl&#252;l%202015\analiz\T&#220;RK&#304;YEN&#304;N%20NABZI%20ZAMAN%20&#199;&#304;ZELGELER&#304;%20eyl&#252;l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\\Demet-pc\ortak\PROJELER\2015\T&#252;rkiye'nin%20Nabz&#305;%20Eyl&#252;l%202015\analiz\frekans%20Eyl&#252;l%202015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\\Demet-pc\ortak\PROJELER\2015\T&#252;rkiye'nin%20Nabz&#305;%20Eyl&#252;l%202015\analiz\T&#220;RK&#304;YEN&#304;N%20NABZI%20ZAMAN%20&#199;&#304;ZELGELER&#304;%20eyl&#252;l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\\Demet-pc\ortak\PROJELER\2015\T&#252;rkiye'nin%20Nabz&#305;%20Eyl&#252;l%202015\analiz\frekans%20Eyl&#252;l%202015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TN%20EYL&#220;L%202015\T&#220;RK&#304;YEN&#304;N%20NABZI%20ZAMAN%20&#199;&#304;ZELGELER&#304;%20eyl&#252;l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\\Demet-pc\ortak\PROJELER\2015\T&#252;rkiye'nin%20Nabz&#305;%20Eyl&#252;l%202015\analiz\frekans%20Eyl&#252;l%202015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\\Demet-pc\ortak\PROJELER\2015\T&#252;rkiye'nin%20Nabz&#305;%20Eyl&#252;l%202015\analiz\frekans%20Eyl&#252;l%202015.xlsx" TargetMode="External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_al__ma_Sayfas_1.xlsx"/><Relationship Id="rId1" Type="http://schemas.openxmlformats.org/officeDocument/2006/relationships/themeOverride" Target="../theme/themeOverride4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\\Demet-pc\ortak\PROJELER\2015\T&#252;rkiye'nin%20Nabz&#305;%20Eyl&#252;l%202015\analiz\frekans%20Eyl&#252;l%202015.xlsx" TargetMode="External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Demet-pc\ortak\PROJELER\2015\T&#252;rkiye'nin%20Nabz&#305;%20Eyl&#252;l%202015\analiz\T&#220;RK&#304;YEN&#304;N%20NABZI%20ZAMAN%20&#199;&#304;ZELGELER&#304;%20eyl&#252;l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\\Demet-pc\ortak\PROJELER\2015\T&#252;rkiye'nin%20Nabz&#305;%20Eyl&#252;l%202015\analiz\frekans%20Eyl&#252;l%202015.xlsx" TargetMode="External"/><Relationship Id="rId1" Type="http://schemas.openxmlformats.org/officeDocument/2006/relationships/themeOverride" Target="../theme/themeOverride2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Demet-pc\ortak\PROJELER\2015\T&#252;rkiye'nin%20Nabz&#305;%20Eyl&#252;l%202015\analiz\T&#220;RK&#304;YEN&#304;N%20NABZI%20ZAMAN%20&#199;&#304;ZELGELER&#304;%20eyl&#252;l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\\Demet-pc\ortak\PROJELER\2015\T&#252;rkiye'nin%20Nabz&#305;%20Eyl&#252;l%202015\analiz\frekans%20Eyl&#252;l%202015.xlsx" TargetMode="External"/><Relationship Id="rId1" Type="http://schemas.openxmlformats.org/officeDocument/2006/relationships/themeOverride" Target="../theme/themeOverride3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Demet-pc\ortak\PROJELER\2015\T&#252;rkiye'nin%20Nabz&#305;%20Eyl&#252;l%202015\analiz\T&#220;RK&#304;YEN&#304;N%20NABZI%20ZAMAN%20&#199;&#304;ZELGELER&#304;%20eyl&#252;l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Demet-pc\ortak\PROJELER\2015\T&#252;rkiye'nin%20Nabz&#305;%20Eyl&#252;l%202015\analiz\frekans%20Eyl&#252;l%20201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3.0054179742870914E-2"/>
          <c:y val="7.2301186597090811E-2"/>
          <c:w val="0.94179759259260065"/>
          <c:h val="0.6870861111111116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Sayfa1!$H$78</c:f>
              <c:strCache>
                <c:ptCount val="1"/>
                <c:pt idx="0">
                  <c:v>İyiye gidiyor</c:v>
                </c:pt>
              </c:strCache>
            </c:strRef>
          </c:tx>
          <c:spPr>
            <a:solidFill>
              <a:srgbClr val="33B8CE"/>
            </a:solidFill>
            <a:scene3d>
              <a:camera prst="orthographicFront"/>
              <a:lightRig rig="threePt" dir="t">
                <a:rot lat="0" lon="0" rev="1200000"/>
              </a:lightRig>
            </a:scene3d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33B8CE"/>
              </a:solidFill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/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AvenirLTStd Black Bold  TR" pitchFamily="34" charset="-94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Sayfa1!$I$78</c:f>
              <c:numCache>
                <c:formatCode>0.0</c:formatCode>
                <c:ptCount val="1"/>
                <c:pt idx="0">
                  <c:v>22.3</c:v>
                </c:pt>
              </c:numCache>
            </c:numRef>
          </c:val>
        </c:ser>
        <c:ser>
          <c:idx val="1"/>
          <c:order val="1"/>
          <c:tx>
            <c:strRef>
              <c:f>Sayfa1!$H$79</c:f>
              <c:strCache>
                <c:ptCount val="1"/>
                <c:pt idx="0">
                  <c:v>Kötüye gidiyor</c:v>
                </c:pt>
              </c:strCache>
            </c:strRef>
          </c:tx>
          <c:spPr>
            <a:solidFill>
              <a:srgbClr val="DE6255"/>
            </a:solidFill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AvenirLTStd Black Bold  TR" pitchFamily="34" charset="-94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Sayfa1!$I$79</c:f>
              <c:numCache>
                <c:formatCode>0.0</c:formatCode>
                <c:ptCount val="1"/>
                <c:pt idx="0">
                  <c:v>64.900000000000006</c:v>
                </c:pt>
              </c:numCache>
            </c:numRef>
          </c:val>
        </c:ser>
        <c:ser>
          <c:idx val="2"/>
          <c:order val="2"/>
          <c:tx>
            <c:strRef>
              <c:f>Sayfa1!$H$80</c:f>
              <c:strCache>
                <c:ptCount val="1"/>
                <c:pt idx="0">
                  <c:v>Ne iyiye ne kötüye gidiyor</c:v>
                </c:pt>
              </c:strCache>
            </c:strRef>
          </c:tx>
          <c:spPr>
            <a:solidFill>
              <a:srgbClr val="C4BD97"/>
            </a:solidFill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/>
          </c:spPr>
          <c:invertIfNegative val="0"/>
          <c:dLbls>
            <c:dLbl>
              <c:idx val="0"/>
              <c:layout>
                <c:manualLayout>
                  <c:x val="-1.9637027078932252E-4"/>
                  <c:y val="-2.02148826104258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AvenirLTStd Black Bold  TR" pitchFamily="34" charset="-94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Sayfa1!$I$80</c:f>
              <c:numCache>
                <c:formatCode>0.0</c:formatCode>
                <c:ptCount val="1"/>
                <c:pt idx="0">
                  <c:v>10.9</c:v>
                </c:pt>
              </c:numCache>
            </c:numRef>
          </c:val>
        </c:ser>
        <c:ser>
          <c:idx val="3"/>
          <c:order val="3"/>
          <c:tx>
            <c:strRef>
              <c:f>Sayfa1!$H$81</c:f>
              <c:strCache>
                <c:ptCount val="1"/>
                <c:pt idx="0">
                  <c:v>Fikrim yok/Cevap yok</c:v>
                </c:pt>
              </c:strCache>
            </c:strRef>
          </c:tx>
          <c:spPr>
            <a:solidFill>
              <a:srgbClr val="939598"/>
            </a:solidFill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/>
          </c:spPr>
          <c:invertIfNegative val="0"/>
          <c:dLbls>
            <c:dLbl>
              <c:idx val="0"/>
              <c:layout>
                <c:manualLayout>
                  <c:x val="2.7939952627872846E-3"/>
                  <c:y val="9.43361188486537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AvenirLTStd Black Bold  TR" pitchFamily="34" charset="-94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Sayfa1!$I$81</c:f>
              <c:numCache>
                <c:formatCode>0.0</c:formatCode>
                <c:ptCount val="1"/>
                <c:pt idx="0">
                  <c:v>1.9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711999984"/>
        <c:axId val="1712001616"/>
      </c:barChart>
      <c:catAx>
        <c:axId val="1711999984"/>
        <c:scaling>
          <c:orientation val="minMax"/>
        </c:scaling>
        <c:delete val="1"/>
        <c:axPos val="l"/>
        <c:majorTickMark val="out"/>
        <c:minorTickMark val="none"/>
        <c:tickLblPos val="none"/>
        <c:crossAx val="1712001616"/>
        <c:crosses val="autoZero"/>
        <c:auto val="1"/>
        <c:lblAlgn val="ctr"/>
        <c:lblOffset val="100"/>
        <c:noMultiLvlLbl val="0"/>
      </c:catAx>
      <c:valAx>
        <c:axId val="1712001616"/>
        <c:scaling>
          <c:orientation val="minMax"/>
          <c:max val="100"/>
        </c:scaling>
        <c:delete val="1"/>
        <c:axPos val="b"/>
        <c:numFmt formatCode="0.0" sourceLinked="1"/>
        <c:majorTickMark val="out"/>
        <c:minorTickMark val="none"/>
        <c:tickLblPos val="none"/>
        <c:crossAx val="171199998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8116129032257527E-2"/>
          <c:y val="0.63283111111111545"/>
          <c:w val="0.94252706093189953"/>
          <c:h val="0.2897811111111111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 b="0">
          <a:latin typeface="Avenir LT Std  Roman TR" pitchFamily="34" charset="-94"/>
        </a:defRPr>
      </a:pPr>
      <a:endParaRPr lang="tr-T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3.0054179742870876E-2"/>
          <c:y val="7.2301186597090769E-2"/>
          <c:w val="0.94179759259260065"/>
          <c:h val="0.6870861111111115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Sayfa1!$H$1486</c:f>
              <c:strCache>
                <c:ptCount val="1"/>
                <c:pt idx="0">
                  <c:v>Evet, düşünüyorum</c:v>
                </c:pt>
              </c:strCache>
            </c:strRef>
          </c:tx>
          <c:spPr>
            <a:solidFill>
              <a:srgbClr val="33B8CE"/>
            </a:solidFill>
            <a:scene3d>
              <a:camera prst="orthographicFront"/>
              <a:lightRig rig="threePt" dir="t">
                <a:rot lat="0" lon="0" rev="1200000"/>
              </a:lightRig>
            </a:scene3d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33B8CE"/>
              </a:solidFill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/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AvenirLTStd Black Bold  TR" pitchFamily="34" charset="-94"/>
                  </a:defRPr>
                </a:pPr>
                <a:endParaRPr lang="tr-T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Sayfa1!$I$1486</c:f>
              <c:numCache>
                <c:formatCode>0.0</c:formatCode>
                <c:ptCount val="1"/>
                <c:pt idx="0">
                  <c:v>51.72863652581016</c:v>
                </c:pt>
              </c:numCache>
            </c:numRef>
          </c:val>
        </c:ser>
        <c:ser>
          <c:idx val="1"/>
          <c:order val="1"/>
          <c:tx>
            <c:strRef>
              <c:f>Sayfa1!$H$1487</c:f>
              <c:strCache>
                <c:ptCount val="1"/>
                <c:pt idx="0">
                  <c:v>Hayır, düşünmüyorum</c:v>
                </c:pt>
              </c:strCache>
            </c:strRef>
          </c:tx>
          <c:spPr>
            <a:solidFill>
              <a:srgbClr val="DE6255"/>
            </a:solidFill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AvenirLTStd Black Bold  TR" pitchFamily="34" charset="-94"/>
                  </a:defRPr>
                </a:pPr>
                <a:endParaRPr lang="tr-T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Sayfa1!$I$1487</c:f>
              <c:numCache>
                <c:formatCode>0.0</c:formatCode>
                <c:ptCount val="1"/>
                <c:pt idx="0">
                  <c:v>29.553446079309648</c:v>
                </c:pt>
              </c:numCache>
            </c:numRef>
          </c:val>
        </c:ser>
        <c:ser>
          <c:idx val="2"/>
          <c:order val="2"/>
          <c:tx>
            <c:strRef>
              <c:f>Sayfa1!$H$1488</c:f>
              <c:strCache>
                <c:ptCount val="1"/>
                <c:pt idx="0">
                  <c:v>Fikrim yok / Cevap yok</c:v>
                </c:pt>
              </c:strCache>
            </c:strRef>
          </c:tx>
          <c:spPr>
            <a:solidFill>
              <a:srgbClr val="939598"/>
            </a:solidFill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/>
          </c:spPr>
          <c:invertIfNegative val="0"/>
          <c:dLbls>
            <c:dLbl>
              <c:idx val="0"/>
              <c:layout>
                <c:manualLayout>
                  <c:x val="-5.0332314776901982E-3"/>
                  <c:y val="-7.279889391538857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AvenirLTStd Black Bold  TR" pitchFamily="34" charset="-94"/>
                  </a:defRPr>
                </a:pPr>
                <a:endParaRPr lang="tr-T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Sayfa1!$I$1488</c:f>
              <c:numCache>
                <c:formatCode>0.0</c:formatCode>
                <c:ptCount val="1"/>
                <c:pt idx="0">
                  <c:v>18.717917394879006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987257520"/>
        <c:axId val="1711992912"/>
      </c:barChart>
      <c:catAx>
        <c:axId val="1987257520"/>
        <c:scaling>
          <c:orientation val="minMax"/>
        </c:scaling>
        <c:delete val="1"/>
        <c:axPos val="l"/>
        <c:majorTickMark val="out"/>
        <c:minorTickMark val="none"/>
        <c:tickLblPos val="none"/>
        <c:crossAx val="1711992912"/>
        <c:crosses val="autoZero"/>
        <c:auto val="1"/>
        <c:lblAlgn val="ctr"/>
        <c:lblOffset val="100"/>
        <c:noMultiLvlLbl val="0"/>
      </c:catAx>
      <c:valAx>
        <c:axId val="1711992912"/>
        <c:scaling>
          <c:orientation val="minMax"/>
          <c:max val="100"/>
          <c:min val="0"/>
        </c:scaling>
        <c:delete val="1"/>
        <c:axPos val="b"/>
        <c:numFmt formatCode="0.0" sourceLinked="1"/>
        <c:majorTickMark val="out"/>
        <c:minorTickMark val="none"/>
        <c:tickLblPos val="none"/>
        <c:crossAx val="198725752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1.1282725380655605E-2"/>
          <c:y val="0.61432833333335168"/>
          <c:w val="0.9693125802885908"/>
          <c:h val="0.28689388888889644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 b="0">
          <a:latin typeface="Avenir LT Std  Roman TR" pitchFamily="34" charset="-94"/>
        </a:defRPr>
      </a:pPr>
      <a:endParaRPr lang="tr-T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3.0054179742870876E-2"/>
          <c:y val="7.2301186597090769E-2"/>
          <c:w val="0.94179759259260065"/>
          <c:h val="0.6870861111111115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Sayfa1!$H$1501</c:f>
              <c:strCache>
                <c:ptCount val="1"/>
                <c:pt idx="0">
                  <c:v>Evet, düşünüyorum</c:v>
                </c:pt>
              </c:strCache>
            </c:strRef>
          </c:tx>
          <c:spPr>
            <a:solidFill>
              <a:srgbClr val="33B8CE"/>
            </a:solidFill>
            <a:scene3d>
              <a:camera prst="orthographicFront"/>
              <a:lightRig rig="threePt" dir="t">
                <a:rot lat="0" lon="0" rev="1200000"/>
              </a:lightRig>
            </a:scene3d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33B8CE"/>
              </a:solidFill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/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AvenirLTStd Black Bold  TR" pitchFamily="34" charset="-94"/>
                  </a:defRPr>
                </a:pPr>
                <a:endParaRPr lang="tr-T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Sayfa1!$I$1501</c:f>
              <c:numCache>
                <c:formatCode>0.0</c:formatCode>
                <c:ptCount val="1"/>
                <c:pt idx="0">
                  <c:v>30.172098472990641</c:v>
                </c:pt>
              </c:numCache>
            </c:numRef>
          </c:val>
        </c:ser>
        <c:ser>
          <c:idx val="1"/>
          <c:order val="1"/>
          <c:tx>
            <c:strRef>
              <c:f>Sayfa1!$H$1502</c:f>
              <c:strCache>
                <c:ptCount val="1"/>
                <c:pt idx="0">
                  <c:v>Hayır, düşünmüyorum</c:v>
                </c:pt>
              </c:strCache>
            </c:strRef>
          </c:tx>
          <c:spPr>
            <a:solidFill>
              <a:srgbClr val="DE6255"/>
            </a:solidFill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AvenirLTStd Black Bold  TR" pitchFamily="34" charset="-94"/>
                  </a:defRPr>
                </a:pPr>
                <a:endParaRPr lang="tr-T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Sayfa1!$I$1502</c:f>
              <c:numCache>
                <c:formatCode>0.0</c:formatCode>
                <c:ptCount val="1"/>
                <c:pt idx="0">
                  <c:v>50.205885754570055</c:v>
                </c:pt>
              </c:numCache>
            </c:numRef>
          </c:val>
        </c:ser>
        <c:ser>
          <c:idx val="2"/>
          <c:order val="2"/>
          <c:tx>
            <c:strRef>
              <c:f>Sayfa1!$H$1503</c:f>
              <c:strCache>
                <c:ptCount val="1"/>
                <c:pt idx="0">
                  <c:v>Fikrim yok / Cevap yok</c:v>
                </c:pt>
              </c:strCache>
            </c:strRef>
          </c:tx>
          <c:spPr>
            <a:solidFill>
              <a:srgbClr val="939598"/>
            </a:solidFill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/>
          </c:spPr>
          <c:invertIfNegative val="0"/>
          <c:dLbls>
            <c:dLbl>
              <c:idx val="0"/>
              <c:layout>
                <c:manualLayout>
                  <c:x val="-5.0332314776901982E-3"/>
                  <c:y val="-7.279889391538857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AvenirLTStd Black Bold  TR" pitchFamily="34" charset="-94"/>
                  </a:defRPr>
                </a:pPr>
                <a:endParaRPr lang="tr-T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Sayfa1!$I$1503</c:f>
              <c:numCache>
                <c:formatCode>0.0</c:formatCode>
                <c:ptCount val="1"/>
                <c:pt idx="0">
                  <c:v>19.622015772438221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990417680"/>
        <c:axId val="1990419312"/>
      </c:barChart>
      <c:catAx>
        <c:axId val="1990417680"/>
        <c:scaling>
          <c:orientation val="minMax"/>
        </c:scaling>
        <c:delete val="1"/>
        <c:axPos val="l"/>
        <c:majorTickMark val="out"/>
        <c:minorTickMark val="none"/>
        <c:tickLblPos val="none"/>
        <c:crossAx val="1990419312"/>
        <c:crosses val="autoZero"/>
        <c:auto val="1"/>
        <c:lblAlgn val="ctr"/>
        <c:lblOffset val="100"/>
        <c:noMultiLvlLbl val="0"/>
      </c:catAx>
      <c:valAx>
        <c:axId val="1990419312"/>
        <c:scaling>
          <c:orientation val="minMax"/>
          <c:max val="100"/>
          <c:min val="0"/>
        </c:scaling>
        <c:delete val="1"/>
        <c:axPos val="b"/>
        <c:numFmt formatCode="0.0" sourceLinked="1"/>
        <c:majorTickMark val="out"/>
        <c:minorTickMark val="none"/>
        <c:tickLblPos val="none"/>
        <c:crossAx val="199041768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1.1282725380655605E-2"/>
          <c:y val="0.61432833333335168"/>
          <c:w val="0.9693125802885908"/>
          <c:h val="0.28689388888889644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 b="0">
          <a:latin typeface="Avenir LT Std  Roman TR" pitchFamily="34" charset="-94"/>
        </a:defRPr>
      </a:pPr>
      <a:endParaRPr lang="tr-TR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3.0054179742870876E-2"/>
          <c:y val="7.2301186597090769E-2"/>
          <c:w val="0.94179759259260065"/>
          <c:h val="0.6870861111111115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Sayfa1!$H$1520</c:f>
              <c:strCache>
                <c:ptCount val="1"/>
                <c:pt idx="0">
                  <c:v>Evet, düşünüyorum</c:v>
                </c:pt>
              </c:strCache>
            </c:strRef>
          </c:tx>
          <c:spPr>
            <a:solidFill>
              <a:srgbClr val="33B8CE"/>
            </a:solidFill>
            <a:scene3d>
              <a:camera prst="orthographicFront"/>
              <a:lightRig rig="threePt" dir="t">
                <a:rot lat="0" lon="0" rev="1200000"/>
              </a:lightRig>
            </a:scene3d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33B8CE"/>
              </a:solidFill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/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AvenirLTStd Black Bold  TR" pitchFamily="34" charset="-94"/>
                  </a:defRPr>
                </a:pPr>
                <a:endParaRPr lang="tr-T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Sayfa1!$I$1520</c:f>
              <c:numCache>
                <c:formatCode>0.0</c:formatCode>
                <c:ptCount val="1"/>
                <c:pt idx="0">
                  <c:v>50.983051744351002</c:v>
                </c:pt>
              </c:numCache>
            </c:numRef>
          </c:val>
        </c:ser>
        <c:ser>
          <c:idx val="1"/>
          <c:order val="1"/>
          <c:tx>
            <c:strRef>
              <c:f>Sayfa1!$H$1521</c:f>
              <c:strCache>
                <c:ptCount val="1"/>
                <c:pt idx="0">
                  <c:v>Hayır, düşünmüyorum</c:v>
                </c:pt>
              </c:strCache>
            </c:strRef>
          </c:tx>
          <c:spPr>
            <a:solidFill>
              <a:srgbClr val="DE6255"/>
            </a:solidFill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AvenirLTStd Black Bold  TR" pitchFamily="34" charset="-94"/>
                  </a:defRPr>
                </a:pPr>
                <a:endParaRPr lang="tr-T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Sayfa1!$I$1521</c:f>
              <c:numCache>
                <c:formatCode>0.0</c:formatCode>
                <c:ptCount val="1"/>
                <c:pt idx="0">
                  <c:v>28.844914648440589</c:v>
                </c:pt>
              </c:numCache>
            </c:numRef>
          </c:val>
        </c:ser>
        <c:ser>
          <c:idx val="2"/>
          <c:order val="2"/>
          <c:tx>
            <c:strRef>
              <c:f>Sayfa1!$H$1522</c:f>
              <c:strCache>
                <c:ptCount val="1"/>
                <c:pt idx="0">
                  <c:v>Fikrim yok / Cevap yok</c:v>
                </c:pt>
              </c:strCache>
            </c:strRef>
          </c:tx>
          <c:spPr>
            <a:solidFill>
              <a:srgbClr val="939598"/>
            </a:solidFill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/>
          </c:spPr>
          <c:invertIfNegative val="0"/>
          <c:dLbls>
            <c:dLbl>
              <c:idx val="0"/>
              <c:layout>
                <c:manualLayout>
                  <c:x val="-5.0332314776901982E-3"/>
                  <c:y val="-7.279889391538857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AvenirLTStd Black Bold  TR" pitchFamily="34" charset="-94"/>
                  </a:defRPr>
                </a:pPr>
                <a:endParaRPr lang="tr-T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Sayfa1!$I$1522</c:f>
              <c:numCache>
                <c:formatCode>0.0</c:formatCode>
                <c:ptCount val="1"/>
                <c:pt idx="0">
                  <c:v>20.172033607207204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990413328"/>
        <c:axId val="1990420400"/>
      </c:barChart>
      <c:catAx>
        <c:axId val="1990413328"/>
        <c:scaling>
          <c:orientation val="minMax"/>
        </c:scaling>
        <c:delete val="1"/>
        <c:axPos val="l"/>
        <c:majorTickMark val="out"/>
        <c:minorTickMark val="none"/>
        <c:tickLblPos val="none"/>
        <c:crossAx val="1990420400"/>
        <c:crosses val="autoZero"/>
        <c:auto val="1"/>
        <c:lblAlgn val="ctr"/>
        <c:lblOffset val="100"/>
        <c:noMultiLvlLbl val="0"/>
      </c:catAx>
      <c:valAx>
        <c:axId val="1990420400"/>
        <c:scaling>
          <c:orientation val="minMax"/>
          <c:max val="100"/>
          <c:min val="0"/>
        </c:scaling>
        <c:delete val="1"/>
        <c:axPos val="b"/>
        <c:numFmt formatCode="0.0" sourceLinked="1"/>
        <c:majorTickMark val="out"/>
        <c:minorTickMark val="none"/>
        <c:tickLblPos val="none"/>
        <c:crossAx val="199041332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1.1282725380655605E-2"/>
          <c:y val="0.61432833333335168"/>
          <c:w val="0.9693125802885908"/>
          <c:h val="0.28689388888889644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 b="0">
          <a:latin typeface="Avenir LT Std  Roman TR" pitchFamily="34" charset="-94"/>
        </a:defRPr>
      </a:pPr>
      <a:endParaRPr lang="tr-TR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3.0054179742870876E-2"/>
          <c:y val="7.2301186597090769E-2"/>
          <c:w val="0.94179759259260065"/>
          <c:h val="0.6870861111111115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Sayfa1!$H$727</c:f>
              <c:strCache>
                <c:ptCount val="1"/>
                <c:pt idx="0">
                  <c:v>Evet, onaylıyorum</c:v>
                </c:pt>
              </c:strCache>
            </c:strRef>
          </c:tx>
          <c:spPr>
            <a:solidFill>
              <a:srgbClr val="33B8CE"/>
            </a:solidFill>
            <a:scene3d>
              <a:camera prst="orthographicFront"/>
              <a:lightRig rig="threePt" dir="t">
                <a:rot lat="0" lon="0" rev="1200000"/>
              </a:lightRig>
            </a:scene3d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33B8CE"/>
              </a:solidFill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/>
            </c:spPr>
          </c:dPt>
          <c:dLbls>
            <c:dLbl>
              <c:idx val="0"/>
              <c:layout>
                <c:manualLayout>
                  <c:x val="1.511904761904762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AvenirLTStd Black Bold  TR" pitchFamily="34" charset="-94"/>
                  </a:defRPr>
                </a:pPr>
                <a:endParaRPr lang="tr-T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Sayfa1!$I$727</c:f>
              <c:numCache>
                <c:formatCode>0.0</c:formatCode>
                <c:ptCount val="1"/>
                <c:pt idx="0">
                  <c:v>60.123378429279292</c:v>
                </c:pt>
              </c:numCache>
            </c:numRef>
          </c:val>
        </c:ser>
        <c:ser>
          <c:idx val="1"/>
          <c:order val="1"/>
          <c:tx>
            <c:strRef>
              <c:f>Sayfa1!$H$728</c:f>
              <c:strCache>
                <c:ptCount val="1"/>
                <c:pt idx="0">
                  <c:v>Hayır, onaylamıyorum</c:v>
                </c:pt>
              </c:strCache>
            </c:strRef>
          </c:tx>
          <c:spPr>
            <a:solidFill>
              <a:srgbClr val="DE6255"/>
            </a:solidFill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/>
          </c:spPr>
          <c:invertIfNegative val="0"/>
          <c:dLbls>
            <c:dLbl>
              <c:idx val="0"/>
              <c:layout>
                <c:manualLayout>
                  <c:x val="-1.5049070308030578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AvenirLTStd Black Bold  TR" pitchFamily="34" charset="-94"/>
                  </a:defRPr>
                </a:pPr>
                <a:endParaRPr lang="tr-T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Sayfa1!$I$728</c:f>
              <c:numCache>
                <c:formatCode>0.0</c:formatCode>
                <c:ptCount val="1"/>
                <c:pt idx="0">
                  <c:v>25.852822543091268</c:v>
                </c:pt>
              </c:numCache>
            </c:numRef>
          </c:val>
        </c:ser>
        <c:ser>
          <c:idx val="2"/>
          <c:order val="2"/>
          <c:tx>
            <c:strRef>
              <c:f>Sayfa1!$H$729</c:f>
              <c:strCache>
                <c:ptCount val="1"/>
                <c:pt idx="0">
                  <c:v>Fikrim yok / Cevap yok</c:v>
                </c:pt>
              </c:strCache>
            </c:strRef>
          </c:tx>
          <c:spPr>
            <a:solidFill>
              <a:srgbClr val="939598"/>
            </a:solidFill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/>
          </c:spPr>
          <c:invertIfNegative val="0"/>
          <c:dLbls>
            <c:dLbl>
              <c:idx val="0"/>
              <c:layout>
                <c:manualLayout>
                  <c:x val="4.4047619047619129E-5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AvenirLTStd Black Bold  TR" pitchFamily="34" charset="-94"/>
                  </a:defRPr>
                </a:pPr>
                <a:endParaRPr lang="tr-T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Sayfa1!$I$729</c:f>
              <c:numCache>
                <c:formatCode>0.0</c:formatCode>
                <c:ptCount val="1"/>
                <c:pt idx="0">
                  <c:v>14.023799027628414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124414464"/>
        <c:axId val="2124417184"/>
      </c:barChart>
      <c:catAx>
        <c:axId val="2124414464"/>
        <c:scaling>
          <c:orientation val="minMax"/>
        </c:scaling>
        <c:delete val="1"/>
        <c:axPos val="l"/>
        <c:majorTickMark val="out"/>
        <c:minorTickMark val="none"/>
        <c:tickLblPos val="none"/>
        <c:crossAx val="2124417184"/>
        <c:crosses val="autoZero"/>
        <c:auto val="1"/>
        <c:lblAlgn val="ctr"/>
        <c:lblOffset val="100"/>
        <c:noMultiLvlLbl val="0"/>
      </c:catAx>
      <c:valAx>
        <c:axId val="2124417184"/>
        <c:scaling>
          <c:orientation val="minMax"/>
          <c:max val="100"/>
          <c:min val="0"/>
        </c:scaling>
        <c:delete val="1"/>
        <c:axPos val="b"/>
        <c:numFmt formatCode="0.0" sourceLinked="1"/>
        <c:majorTickMark val="out"/>
        <c:minorTickMark val="none"/>
        <c:tickLblPos val="none"/>
        <c:crossAx val="212441446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3.6576785714285714E-2"/>
          <c:y val="0.6143283333333438"/>
          <c:w val="0.92631274957925258"/>
          <c:h val="0.28689388888889306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 b="0">
          <a:latin typeface="Avenir LT Std  Roman TR" pitchFamily="34" charset="-94"/>
        </a:defRPr>
      </a:pPr>
      <a:endParaRPr lang="tr-TR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Sayfa1!$C$1200</c:f>
              <c:strCache>
                <c:ptCount val="1"/>
                <c:pt idx="0">
                  <c:v>Evet, onaylıyorum</c:v>
                </c:pt>
              </c:strCache>
            </c:strRef>
          </c:tx>
          <c:spPr>
            <a:solidFill>
              <a:srgbClr val="33B8CE"/>
            </a:solidFill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/>
          </c:spPr>
          <c:invertIfNegative val="0"/>
          <c:dLbls>
            <c:dLbl>
              <c:idx val="0"/>
              <c:layout>
                <c:manualLayout>
                  <c:x val="6.480724861421401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AvenirLTStd Black Bold  TR" pitchFamily="34" charset="-94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Sayfa1!$B$1201:$B$1205</c:f>
              <c:strCache>
                <c:ptCount val="5"/>
                <c:pt idx="0">
                  <c:v>Muhalefet partisi Selahattin Demirtaş</c:v>
                </c:pt>
                <c:pt idx="1">
                  <c:v>Muhalefet partisi Devlet Bahçeli</c:v>
                </c:pt>
                <c:pt idx="2">
                  <c:v>Ana muhalefet partisi K.Kılıçdaroğlu</c:v>
                </c:pt>
                <c:pt idx="3">
                  <c:v>Başbakan Ahmet Davutoğlu</c:v>
                </c:pt>
                <c:pt idx="4">
                  <c:v>Cumhurbaşkanı R. Tayip Erdoğan</c:v>
                </c:pt>
              </c:strCache>
            </c:strRef>
          </c:cat>
          <c:val>
            <c:numRef>
              <c:f>Sayfa1!$C$1201:$C$1205</c:f>
              <c:numCache>
                <c:formatCode>0.0</c:formatCode>
                <c:ptCount val="5"/>
                <c:pt idx="0">
                  <c:v>17.208690454450917</c:v>
                </c:pt>
                <c:pt idx="1">
                  <c:v>14.969765936504638</c:v>
                </c:pt>
                <c:pt idx="2">
                  <c:v>28.422592727218433</c:v>
                </c:pt>
                <c:pt idx="3">
                  <c:v>37.089647473121744</c:v>
                </c:pt>
                <c:pt idx="4">
                  <c:v>37.99161110625797</c:v>
                </c:pt>
              </c:numCache>
            </c:numRef>
          </c:val>
        </c:ser>
        <c:ser>
          <c:idx val="1"/>
          <c:order val="1"/>
          <c:tx>
            <c:strRef>
              <c:f>Sayfa1!$D$1200</c:f>
              <c:strCache>
                <c:ptCount val="1"/>
                <c:pt idx="0">
                  <c:v>Hayır, onaylamıyorum</c:v>
                </c:pt>
              </c:strCache>
            </c:strRef>
          </c:tx>
          <c:spPr>
            <a:solidFill>
              <a:srgbClr val="DE6255"/>
            </a:solidFill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AvenirLTStd Black Bold  TR" pitchFamily="34" charset="-94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Sayfa1!$B$1201:$B$1205</c:f>
              <c:strCache>
                <c:ptCount val="5"/>
                <c:pt idx="0">
                  <c:v>Muhalefet partisi Selahattin Demirtaş</c:v>
                </c:pt>
                <c:pt idx="1">
                  <c:v>Muhalefet partisi Devlet Bahçeli</c:v>
                </c:pt>
                <c:pt idx="2">
                  <c:v>Ana muhalefet partisi K.Kılıçdaroğlu</c:v>
                </c:pt>
                <c:pt idx="3">
                  <c:v>Başbakan Ahmet Davutoğlu</c:v>
                </c:pt>
                <c:pt idx="4">
                  <c:v>Cumhurbaşkanı R. Tayip Erdoğan</c:v>
                </c:pt>
              </c:strCache>
            </c:strRef>
          </c:cat>
          <c:val>
            <c:numRef>
              <c:f>Sayfa1!$D$1201:$D$1205</c:f>
              <c:numCache>
                <c:formatCode>0.0</c:formatCode>
                <c:ptCount val="5"/>
                <c:pt idx="0">
                  <c:v>74.526439680184083</c:v>
                </c:pt>
                <c:pt idx="1">
                  <c:v>76.454327714639518</c:v>
                </c:pt>
                <c:pt idx="2">
                  <c:v>62.882985310966596</c:v>
                </c:pt>
                <c:pt idx="3">
                  <c:v>56.246677159588558</c:v>
                </c:pt>
                <c:pt idx="4">
                  <c:v>55.567782901066707</c:v>
                </c:pt>
              </c:numCache>
            </c:numRef>
          </c:val>
        </c:ser>
        <c:ser>
          <c:idx val="2"/>
          <c:order val="2"/>
          <c:tx>
            <c:strRef>
              <c:f>Sayfa1!$E$1200</c:f>
              <c:strCache>
                <c:ptCount val="1"/>
                <c:pt idx="0">
                  <c:v>Fikrim yok / Cevap yok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>
                    <a:latin typeface="AvenirLTStd Black Bold  TR" pitchFamily="34" charset="-94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Sayfa1!$B$1201:$B$1205</c:f>
              <c:strCache>
                <c:ptCount val="5"/>
                <c:pt idx="0">
                  <c:v>Muhalefet partisi Selahattin Demirtaş</c:v>
                </c:pt>
                <c:pt idx="1">
                  <c:v>Muhalefet partisi Devlet Bahçeli</c:v>
                </c:pt>
                <c:pt idx="2">
                  <c:v>Ana muhalefet partisi K.Kılıçdaroğlu</c:v>
                </c:pt>
                <c:pt idx="3">
                  <c:v>Başbakan Ahmet Davutoğlu</c:v>
                </c:pt>
                <c:pt idx="4">
                  <c:v>Cumhurbaşkanı R. Tayip Erdoğan</c:v>
                </c:pt>
              </c:strCache>
            </c:strRef>
          </c:cat>
          <c:val>
            <c:numRef>
              <c:f>Sayfa1!$E$1201:$E$1205</c:f>
              <c:numCache>
                <c:formatCode>0.0</c:formatCode>
                <c:ptCount val="5"/>
                <c:pt idx="0">
                  <c:v>8.2648698653640285</c:v>
                </c:pt>
                <c:pt idx="1">
                  <c:v>8.5759063488548026</c:v>
                </c:pt>
                <c:pt idx="2">
                  <c:v>8.6944219618143119</c:v>
                </c:pt>
                <c:pt idx="3">
                  <c:v>6.6636753672883815</c:v>
                </c:pt>
                <c:pt idx="4">
                  <c:v>6.4406059926741479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1990412240"/>
        <c:axId val="1990408432"/>
      </c:barChart>
      <c:catAx>
        <c:axId val="19904122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</c:spPr>
        <c:txPr>
          <a:bodyPr rot="0" vert="horz"/>
          <a:lstStyle/>
          <a:p>
            <a:pPr>
              <a:defRPr/>
            </a:pPr>
            <a:endParaRPr lang="tr-TR"/>
          </a:p>
        </c:txPr>
        <c:crossAx val="1990408432"/>
        <c:crosses val="autoZero"/>
        <c:auto val="1"/>
        <c:lblAlgn val="ctr"/>
        <c:lblOffset val="100"/>
        <c:noMultiLvlLbl val="0"/>
      </c:catAx>
      <c:valAx>
        <c:axId val="1990408432"/>
        <c:scaling>
          <c:orientation val="minMax"/>
          <c:max val="100"/>
        </c:scaling>
        <c:delete val="1"/>
        <c:axPos val="b"/>
        <c:numFmt formatCode="0.0" sourceLinked="1"/>
        <c:majorTickMark val="none"/>
        <c:minorTickMark val="none"/>
        <c:tickLblPos val="none"/>
        <c:crossAx val="199041224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6.917831830226695E-2"/>
          <c:y val="0.90900251856935954"/>
          <c:w val="0.93082168169773305"/>
          <c:h val="5.2188247064092662E-2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 b="0">
          <a:latin typeface="Avenir LT Std  Roman TR" pitchFamily="34" charset="-94"/>
        </a:defRPr>
      </a:pPr>
      <a:endParaRPr lang="tr-TR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3.0054179742870876E-2"/>
          <c:y val="7.2301186597090769E-2"/>
          <c:w val="0.94179759259260065"/>
          <c:h val="0.6870861111111115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Sayfa1!$H$1134</c:f>
              <c:strCache>
                <c:ptCount val="1"/>
                <c:pt idx="0">
                  <c:v>Evet, onaylıyorum</c:v>
                </c:pt>
              </c:strCache>
            </c:strRef>
          </c:tx>
          <c:spPr>
            <a:solidFill>
              <a:srgbClr val="33B8CE"/>
            </a:solidFill>
            <a:scene3d>
              <a:camera prst="orthographicFront"/>
              <a:lightRig rig="threePt" dir="t">
                <a:rot lat="0" lon="0" rev="1200000"/>
              </a:lightRig>
            </a:scene3d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33B8CE"/>
              </a:solidFill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/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AvenirLTStd Black Bold  TR" pitchFamily="34" charset="-94"/>
                  </a:defRPr>
                </a:pPr>
                <a:endParaRPr lang="tr-T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Sayfa1!$I$1134</c:f>
              <c:numCache>
                <c:formatCode>0.0</c:formatCode>
                <c:ptCount val="1"/>
                <c:pt idx="0">
                  <c:v>37.99161110625797</c:v>
                </c:pt>
              </c:numCache>
            </c:numRef>
          </c:val>
        </c:ser>
        <c:ser>
          <c:idx val="1"/>
          <c:order val="1"/>
          <c:tx>
            <c:strRef>
              <c:f>Sayfa1!$H$1135</c:f>
              <c:strCache>
                <c:ptCount val="1"/>
                <c:pt idx="0">
                  <c:v>Hayır, onaylamıyorum</c:v>
                </c:pt>
              </c:strCache>
            </c:strRef>
          </c:tx>
          <c:spPr>
            <a:solidFill>
              <a:srgbClr val="DE6255"/>
            </a:solidFill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AvenirLTStd Black Bold  TR" pitchFamily="34" charset="-94"/>
                  </a:defRPr>
                </a:pPr>
                <a:endParaRPr lang="tr-T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Sayfa1!$I$1135</c:f>
              <c:numCache>
                <c:formatCode>0.0</c:formatCode>
                <c:ptCount val="1"/>
                <c:pt idx="0">
                  <c:v>55.567782901066707</c:v>
                </c:pt>
              </c:numCache>
            </c:numRef>
          </c:val>
        </c:ser>
        <c:ser>
          <c:idx val="2"/>
          <c:order val="2"/>
          <c:tx>
            <c:strRef>
              <c:f>Sayfa1!$H$1136</c:f>
              <c:strCache>
                <c:ptCount val="1"/>
                <c:pt idx="0">
                  <c:v>Fikrim yok / Cevap yok</c:v>
                </c:pt>
              </c:strCache>
            </c:strRef>
          </c:tx>
          <c:spPr>
            <a:solidFill>
              <a:srgbClr val="939598"/>
            </a:solidFill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/>
          </c:spPr>
          <c:invertIfNegative val="0"/>
          <c:dLbls>
            <c:dLbl>
              <c:idx val="0"/>
              <c:layout>
                <c:manualLayout>
                  <c:x val="-5.0332314776902034E-3"/>
                  <c:y val="-7.279889391538872E-3"/>
                </c:manualLayout>
              </c:layout>
              <c:spPr/>
              <c:txPr>
                <a:bodyPr/>
                <a:lstStyle/>
                <a:p>
                  <a:pPr>
                    <a:defRPr>
                      <a:latin typeface="AvenirLTStd Black Bold  TR" pitchFamily="34" charset="-94"/>
                    </a:defRPr>
                  </a:pPr>
                  <a:endParaRPr lang="tr-T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Sayfa1!$I$1136</c:f>
              <c:numCache>
                <c:formatCode>0.0</c:formatCode>
                <c:ptCount val="1"/>
                <c:pt idx="0">
                  <c:v>6.4406059926741479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990411696"/>
        <c:axId val="1990416592"/>
      </c:barChart>
      <c:catAx>
        <c:axId val="1990411696"/>
        <c:scaling>
          <c:orientation val="minMax"/>
        </c:scaling>
        <c:delete val="1"/>
        <c:axPos val="l"/>
        <c:majorTickMark val="out"/>
        <c:minorTickMark val="none"/>
        <c:tickLblPos val="none"/>
        <c:crossAx val="1990416592"/>
        <c:crosses val="autoZero"/>
        <c:auto val="1"/>
        <c:lblAlgn val="ctr"/>
        <c:lblOffset val="100"/>
        <c:noMultiLvlLbl val="0"/>
      </c:catAx>
      <c:valAx>
        <c:axId val="1990416592"/>
        <c:scaling>
          <c:orientation val="minMax"/>
          <c:max val="100"/>
          <c:min val="0"/>
        </c:scaling>
        <c:delete val="1"/>
        <c:axPos val="b"/>
        <c:numFmt formatCode="0.0" sourceLinked="1"/>
        <c:majorTickMark val="out"/>
        <c:minorTickMark val="none"/>
        <c:tickLblPos val="none"/>
        <c:crossAx val="199041169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1.1282725380655629E-2"/>
          <c:y val="0.61432833333335235"/>
          <c:w val="0.9693125802885908"/>
          <c:h val="0.28689388888889678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 b="0">
          <a:latin typeface="Avenir LT Std  Roman TR" pitchFamily="34" charset="-94"/>
        </a:defRPr>
      </a:pPr>
      <a:endParaRPr lang="tr-TR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242867476082452E-2"/>
          <c:y val="2.8360955997682166E-2"/>
          <c:w val="0.97617657892684817"/>
          <c:h val="0.73555131407823593"/>
        </c:manualLayout>
      </c:layout>
      <c:lineChart>
        <c:grouping val="standard"/>
        <c:varyColors val="0"/>
        <c:ser>
          <c:idx val="0"/>
          <c:order val="0"/>
          <c:tx>
            <c:strRef>
              <c:f>Sayfa1!$G$245</c:f>
              <c:strCache>
                <c:ptCount val="1"/>
                <c:pt idx="0">
                  <c:v>Evet onaylıyorum </c:v>
                </c:pt>
              </c:strCache>
            </c:strRef>
          </c:tx>
          <c:spPr>
            <a:ln>
              <a:solidFill>
                <a:srgbClr val="33B8C8"/>
              </a:solidFill>
            </a:ln>
          </c:spPr>
          <c:marker>
            <c:spPr>
              <a:solidFill>
                <a:srgbClr val="33B8C8"/>
              </a:solidFill>
              <a:ln>
                <a:solidFill>
                  <a:srgbClr val="33B8C8"/>
                </a:solidFill>
              </a:ln>
            </c:spPr>
          </c:marker>
          <c:dLbls>
            <c:dLbl>
              <c:idx val="2"/>
              <c:layout>
                <c:manualLayout>
                  <c:x val="-3.0864251207729468E-2"/>
                  <c:y val="-4.53585038153854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3.8533333333333336E-2"/>
                  <c:y val="-3.96709171300706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3.6999516908212564E-2"/>
                  <c:y val="4.27990898069937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-3.5465700483091785E-2"/>
                  <c:y val="4.27990898069938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layout>
                <c:manualLayout>
                  <c:x val="-3.5465700483091785E-2"/>
                  <c:y val="3.99552964643363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layout>
                <c:manualLayout>
                  <c:x val="-3.239806763285024E-2"/>
                  <c:y val="3.99552964643363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layout>
                <c:manualLayout>
                  <c:x val="-3.6999516908212564E-2"/>
                  <c:y val="3.99552964643363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6"/>
              <c:layout>
                <c:manualLayout>
                  <c:x val="-3.5465700483091674E-2"/>
                  <c:y val="3.42677097790215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7"/>
              <c:layout>
                <c:manualLayout>
                  <c:x val="-3.5465700483091785E-2"/>
                  <c:y val="3.99552964643363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8"/>
              <c:layout>
                <c:manualLayout>
                  <c:x val="0"/>
                  <c:y val="3.71115031216789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33B8C8"/>
                    </a:solidFill>
                    <a:latin typeface="AvenirLTStd Black Bold  TR" pitchFamily="34" charset="-94"/>
                  </a:defRPr>
                </a:pPr>
                <a:endParaRPr lang="tr-TR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Sayfa1!$H$243:$AB$244</c:f>
              <c:multiLvlStrCache>
                <c:ptCount val="19"/>
                <c:lvl>
                  <c:pt idx="0">
                    <c:v>Aralık'11</c:v>
                  </c:pt>
                  <c:pt idx="1">
                    <c:v>Aralık'12</c:v>
                  </c:pt>
                  <c:pt idx="2">
                    <c:v>Aralık'13</c:v>
                  </c:pt>
                  <c:pt idx="3">
                    <c:v>Ocak'14</c:v>
                  </c:pt>
                  <c:pt idx="4">
                    <c:v>Şubat '14</c:v>
                  </c:pt>
                  <c:pt idx="5">
                    <c:v>Mart  '14</c:v>
                  </c:pt>
                  <c:pt idx="6">
                    <c:v>Nisan '14</c:v>
                  </c:pt>
                  <c:pt idx="7">
                    <c:v>Mayıs '14</c:v>
                  </c:pt>
                  <c:pt idx="8">
                    <c:v>Haziran ‘14</c:v>
                  </c:pt>
                  <c:pt idx="9">
                    <c:v>Ekim '14</c:v>
                  </c:pt>
                  <c:pt idx="10">
                    <c:v>Kasım '14</c:v>
                  </c:pt>
                  <c:pt idx="11">
                    <c:v>Ocak '15</c:v>
                  </c:pt>
                  <c:pt idx="12">
                    <c:v>Şubat '15</c:v>
                  </c:pt>
                  <c:pt idx="13">
                    <c:v>Mart '15</c:v>
                  </c:pt>
                  <c:pt idx="14">
                    <c:v>Nisan'15</c:v>
                  </c:pt>
                  <c:pt idx="15">
                    <c:v>Mayıs'15</c:v>
                  </c:pt>
                  <c:pt idx="16">
                    <c:v>Haziran '15</c:v>
                  </c:pt>
                  <c:pt idx="17">
                    <c:v>Ağustos '15</c:v>
                  </c:pt>
                  <c:pt idx="18">
                    <c:v>Eylül '15</c:v>
                  </c:pt>
                </c:lvl>
                <c:lvl>
                  <c:pt idx="0">
                    <c:v>Başbakanlık Görevi</c:v>
                  </c:pt>
                  <c:pt idx="9">
                    <c:v>Cumhurbaşkanlık Görevi</c:v>
                  </c:pt>
                </c:lvl>
              </c:multiLvlStrCache>
            </c:multiLvlStrRef>
          </c:cat>
          <c:val>
            <c:numRef>
              <c:f>Sayfa1!$H$245:$AA$245</c:f>
              <c:numCache>
                <c:formatCode>0.0</c:formatCode>
                <c:ptCount val="19"/>
                <c:pt idx="0">
                  <c:v>71.099999999999994</c:v>
                </c:pt>
                <c:pt idx="1">
                  <c:v>59.1</c:v>
                </c:pt>
                <c:pt idx="2">
                  <c:v>48.1</c:v>
                </c:pt>
                <c:pt idx="3">
                  <c:v>39.4</c:v>
                </c:pt>
                <c:pt idx="4">
                  <c:v>43.5</c:v>
                </c:pt>
                <c:pt idx="5">
                  <c:v>43.1</c:v>
                </c:pt>
                <c:pt idx="6">
                  <c:v>49.1</c:v>
                </c:pt>
                <c:pt idx="7">
                  <c:v>46.9</c:v>
                </c:pt>
                <c:pt idx="8">
                  <c:v>47.4</c:v>
                </c:pt>
                <c:pt idx="9">
                  <c:v>44.8</c:v>
                </c:pt>
                <c:pt idx="10">
                  <c:v>45.625582206685607</c:v>
                </c:pt>
                <c:pt idx="11" formatCode="General">
                  <c:v>40.799999999999997</c:v>
                </c:pt>
                <c:pt idx="12" formatCode="General">
                  <c:v>40.9</c:v>
                </c:pt>
                <c:pt idx="13" formatCode="General">
                  <c:v>40.299999999999997</c:v>
                </c:pt>
                <c:pt idx="14" formatCode="General">
                  <c:v>38.4</c:v>
                </c:pt>
                <c:pt idx="15" formatCode="General">
                  <c:v>38.200000000000003</c:v>
                </c:pt>
                <c:pt idx="16" formatCode="General">
                  <c:v>37.5</c:v>
                </c:pt>
                <c:pt idx="17" formatCode="General">
                  <c:v>38.5</c:v>
                </c:pt>
                <c:pt idx="18">
                  <c:v>38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Sayfa1!$G$246</c:f>
              <c:strCache>
                <c:ptCount val="1"/>
                <c:pt idx="0">
                  <c:v>Hayır onaylamıyorum </c:v>
                </c:pt>
              </c:strCache>
            </c:strRef>
          </c:tx>
          <c:spPr>
            <a:ln>
              <a:solidFill>
                <a:srgbClr val="DE6255"/>
              </a:solidFill>
            </a:ln>
          </c:spPr>
          <c:marker>
            <c:spPr>
              <a:solidFill>
                <a:srgbClr val="DE6255"/>
              </a:solidFill>
              <a:ln>
                <a:solidFill>
                  <a:srgbClr val="DE6255"/>
                </a:solidFill>
              </a:ln>
            </c:spPr>
          </c:marker>
          <c:dLbls>
            <c:dLbl>
              <c:idx val="1"/>
              <c:layout>
                <c:manualLayout>
                  <c:x val="-4.4668599033816425E-2"/>
                  <c:y val="-5.1330469834965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3.0864251207729468E-2"/>
                  <c:y val="4.25147104727280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3.239806763285024E-2"/>
                  <c:y val="3.68268998666775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DE6255"/>
                    </a:solidFill>
                    <a:latin typeface="AvenirLTStd Black Bold  TR" pitchFamily="34" charset="-94"/>
                  </a:defRPr>
                </a:pPr>
                <a:endParaRPr lang="tr-T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Sayfa1!$H$243:$AB$244</c:f>
              <c:multiLvlStrCache>
                <c:ptCount val="19"/>
                <c:lvl>
                  <c:pt idx="0">
                    <c:v>Aralık'11</c:v>
                  </c:pt>
                  <c:pt idx="1">
                    <c:v>Aralık'12</c:v>
                  </c:pt>
                  <c:pt idx="2">
                    <c:v>Aralık'13</c:v>
                  </c:pt>
                  <c:pt idx="3">
                    <c:v>Ocak'14</c:v>
                  </c:pt>
                  <c:pt idx="4">
                    <c:v>Şubat '14</c:v>
                  </c:pt>
                  <c:pt idx="5">
                    <c:v>Mart  '14</c:v>
                  </c:pt>
                  <c:pt idx="6">
                    <c:v>Nisan '14</c:v>
                  </c:pt>
                  <c:pt idx="7">
                    <c:v>Mayıs '14</c:v>
                  </c:pt>
                  <c:pt idx="8">
                    <c:v>Haziran ‘14</c:v>
                  </c:pt>
                  <c:pt idx="9">
                    <c:v>Ekim '14</c:v>
                  </c:pt>
                  <c:pt idx="10">
                    <c:v>Kasım '14</c:v>
                  </c:pt>
                  <c:pt idx="11">
                    <c:v>Ocak '15</c:v>
                  </c:pt>
                  <c:pt idx="12">
                    <c:v>Şubat '15</c:v>
                  </c:pt>
                  <c:pt idx="13">
                    <c:v>Mart '15</c:v>
                  </c:pt>
                  <c:pt idx="14">
                    <c:v>Nisan'15</c:v>
                  </c:pt>
                  <c:pt idx="15">
                    <c:v>Mayıs'15</c:v>
                  </c:pt>
                  <c:pt idx="16">
                    <c:v>Haziran '15</c:v>
                  </c:pt>
                  <c:pt idx="17">
                    <c:v>Ağustos '15</c:v>
                  </c:pt>
                  <c:pt idx="18">
                    <c:v>Eylül '15</c:v>
                  </c:pt>
                </c:lvl>
                <c:lvl>
                  <c:pt idx="0">
                    <c:v>Başbakanlık Görevi</c:v>
                  </c:pt>
                  <c:pt idx="9">
                    <c:v>Cumhurbaşkanlık Görevi</c:v>
                  </c:pt>
                </c:lvl>
              </c:multiLvlStrCache>
            </c:multiLvlStrRef>
          </c:cat>
          <c:val>
            <c:numRef>
              <c:f>Sayfa1!$H$246:$AA$246</c:f>
              <c:numCache>
                <c:formatCode>0.0</c:formatCode>
                <c:ptCount val="19"/>
                <c:pt idx="0">
                  <c:v>26.9</c:v>
                </c:pt>
                <c:pt idx="1">
                  <c:v>34.799999999999997</c:v>
                </c:pt>
                <c:pt idx="2">
                  <c:v>47.2</c:v>
                </c:pt>
                <c:pt idx="3">
                  <c:v>41.7</c:v>
                </c:pt>
                <c:pt idx="4">
                  <c:v>51</c:v>
                </c:pt>
                <c:pt idx="5">
                  <c:v>51.1</c:v>
                </c:pt>
                <c:pt idx="6">
                  <c:v>46.4</c:v>
                </c:pt>
                <c:pt idx="7">
                  <c:v>49.3</c:v>
                </c:pt>
                <c:pt idx="8">
                  <c:v>46.5</c:v>
                </c:pt>
                <c:pt idx="9">
                  <c:v>48</c:v>
                </c:pt>
                <c:pt idx="10">
                  <c:v>50.207346504242494</c:v>
                </c:pt>
                <c:pt idx="11" formatCode="General">
                  <c:v>54.3</c:v>
                </c:pt>
                <c:pt idx="12" formatCode="General">
                  <c:v>51.4</c:v>
                </c:pt>
                <c:pt idx="13" formatCode="General">
                  <c:v>53.1</c:v>
                </c:pt>
                <c:pt idx="14" formatCode="General">
                  <c:v>52.8</c:v>
                </c:pt>
                <c:pt idx="15" formatCode="General">
                  <c:v>55.3</c:v>
                </c:pt>
                <c:pt idx="16" formatCode="General">
                  <c:v>58.6</c:v>
                </c:pt>
                <c:pt idx="17" formatCode="General">
                  <c:v>54.2</c:v>
                </c:pt>
                <c:pt idx="18" formatCode="General">
                  <c:v>55.6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90421488"/>
        <c:axId val="1990415504"/>
      </c:lineChart>
      <c:catAx>
        <c:axId val="19904214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 rot="-2580000" vert="horz"/>
          <a:lstStyle/>
          <a:p>
            <a:pPr>
              <a:defRPr/>
            </a:pPr>
            <a:endParaRPr lang="tr-TR"/>
          </a:p>
        </c:txPr>
        <c:crossAx val="1990415504"/>
        <c:crosses val="autoZero"/>
        <c:auto val="1"/>
        <c:lblAlgn val="ctr"/>
        <c:lblOffset val="100"/>
        <c:noMultiLvlLbl val="0"/>
      </c:catAx>
      <c:valAx>
        <c:axId val="1990415504"/>
        <c:scaling>
          <c:orientation val="minMax"/>
          <c:max val="90"/>
          <c:min val="0"/>
        </c:scaling>
        <c:delete val="0"/>
        <c:axPos val="l"/>
        <c:numFmt formatCode="0.0" sourceLinked="1"/>
        <c:majorTickMark val="none"/>
        <c:minorTickMark val="none"/>
        <c:tickLblPos val="none"/>
        <c:spPr>
          <a:ln w="9525">
            <a:noFill/>
          </a:ln>
        </c:spPr>
        <c:crossAx val="1990421488"/>
        <c:crosses val="autoZero"/>
        <c:crossBetween val="between"/>
      </c:valAx>
      <c:spPr>
        <a:ln>
          <a:noFill/>
        </a:ln>
      </c:spPr>
    </c:plotArea>
    <c:legend>
      <c:legendPos val="b"/>
      <c:layout>
        <c:manualLayout>
          <c:xMode val="edge"/>
          <c:yMode val="edge"/>
          <c:x val="4.6007466398271579E-2"/>
          <c:y val="0.5969207316117412"/>
          <c:w val="0.40246746799086519"/>
          <c:h val="0.12170024805939095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 b="1">
          <a:latin typeface="Avenir LT Std Medium TR" pitchFamily="34" charset="-94"/>
        </a:defRPr>
      </a:pPr>
      <a:endParaRPr lang="tr-TR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3.0054179742870876E-2"/>
          <c:y val="7.2301186597090769E-2"/>
          <c:w val="0.94179759259260065"/>
          <c:h val="0.6870861111111115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Sayfa1!$H$1146</c:f>
              <c:strCache>
                <c:ptCount val="1"/>
                <c:pt idx="0">
                  <c:v>Evet, onaylıyorum</c:v>
                </c:pt>
              </c:strCache>
            </c:strRef>
          </c:tx>
          <c:spPr>
            <a:solidFill>
              <a:srgbClr val="33B8CE"/>
            </a:solidFill>
            <a:scene3d>
              <a:camera prst="orthographicFront"/>
              <a:lightRig rig="threePt" dir="t">
                <a:rot lat="0" lon="0" rev="1200000"/>
              </a:lightRig>
            </a:scene3d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33B8CE"/>
              </a:solidFill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/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AvenirLTStd Black Bold  TR" pitchFamily="34" charset="-94"/>
                  </a:defRPr>
                </a:pPr>
                <a:endParaRPr lang="tr-T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Sayfa1!$I$1146</c:f>
              <c:numCache>
                <c:formatCode>0.0</c:formatCode>
                <c:ptCount val="1"/>
                <c:pt idx="0">
                  <c:v>37.089647473121744</c:v>
                </c:pt>
              </c:numCache>
            </c:numRef>
          </c:val>
        </c:ser>
        <c:ser>
          <c:idx val="1"/>
          <c:order val="1"/>
          <c:tx>
            <c:strRef>
              <c:f>Sayfa1!$H$1147</c:f>
              <c:strCache>
                <c:ptCount val="1"/>
                <c:pt idx="0">
                  <c:v>Hayır, onaylamıyorum</c:v>
                </c:pt>
              </c:strCache>
            </c:strRef>
          </c:tx>
          <c:spPr>
            <a:solidFill>
              <a:srgbClr val="DE6255"/>
            </a:solidFill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AvenirLTStd Black Bold  TR" pitchFamily="34" charset="-94"/>
                  </a:defRPr>
                </a:pPr>
                <a:endParaRPr lang="tr-T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Sayfa1!$I$1147</c:f>
              <c:numCache>
                <c:formatCode>0.0</c:formatCode>
                <c:ptCount val="1"/>
                <c:pt idx="0">
                  <c:v>56.246677159588558</c:v>
                </c:pt>
              </c:numCache>
            </c:numRef>
          </c:val>
        </c:ser>
        <c:ser>
          <c:idx val="2"/>
          <c:order val="2"/>
          <c:tx>
            <c:strRef>
              <c:f>Sayfa1!$H$1148</c:f>
              <c:strCache>
                <c:ptCount val="1"/>
                <c:pt idx="0">
                  <c:v>Fikrim yok / Cevap yok</c:v>
                </c:pt>
              </c:strCache>
            </c:strRef>
          </c:tx>
          <c:spPr>
            <a:solidFill>
              <a:srgbClr val="939598"/>
            </a:solidFill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/>
          </c:spPr>
          <c:invertIfNegative val="0"/>
          <c:dLbls>
            <c:dLbl>
              <c:idx val="0"/>
              <c:layout>
                <c:manualLayout>
                  <c:x val="-5.0332314776902034E-3"/>
                  <c:y val="-7.27988939153887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AvenirLTStd Black Bold  TR" pitchFamily="34" charset="-94"/>
                  </a:defRPr>
                </a:pPr>
                <a:endParaRPr lang="tr-T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Sayfa1!$I$1148</c:f>
              <c:numCache>
                <c:formatCode>0.0</c:formatCode>
                <c:ptCount val="1"/>
                <c:pt idx="0">
                  <c:v>6.6636753672883815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990412784"/>
        <c:axId val="1990413872"/>
      </c:barChart>
      <c:catAx>
        <c:axId val="1990412784"/>
        <c:scaling>
          <c:orientation val="minMax"/>
        </c:scaling>
        <c:delete val="1"/>
        <c:axPos val="l"/>
        <c:majorTickMark val="out"/>
        <c:minorTickMark val="none"/>
        <c:tickLblPos val="none"/>
        <c:crossAx val="1990413872"/>
        <c:crosses val="autoZero"/>
        <c:auto val="1"/>
        <c:lblAlgn val="ctr"/>
        <c:lblOffset val="100"/>
        <c:noMultiLvlLbl val="0"/>
      </c:catAx>
      <c:valAx>
        <c:axId val="1990413872"/>
        <c:scaling>
          <c:orientation val="minMax"/>
          <c:max val="100"/>
          <c:min val="0"/>
        </c:scaling>
        <c:delete val="1"/>
        <c:axPos val="b"/>
        <c:numFmt formatCode="0.0" sourceLinked="1"/>
        <c:majorTickMark val="out"/>
        <c:minorTickMark val="none"/>
        <c:tickLblPos val="none"/>
        <c:crossAx val="199041278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1.1282725380655629E-2"/>
          <c:y val="0.61432833333335235"/>
          <c:w val="0.9693125802885908"/>
          <c:h val="0.28689388888889678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 b="0">
          <a:latin typeface="Avenir LT Std  Roman TR" pitchFamily="34" charset="-94"/>
        </a:defRPr>
      </a:pPr>
      <a:endParaRPr lang="tr-TR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337958680082414E-2"/>
          <c:y val="2.8361042727008196E-2"/>
          <c:w val="0.97617657892684817"/>
          <c:h val="0.7177118934733947"/>
        </c:manualLayout>
      </c:layout>
      <c:lineChart>
        <c:grouping val="standard"/>
        <c:varyColors val="0"/>
        <c:ser>
          <c:idx val="0"/>
          <c:order val="0"/>
          <c:tx>
            <c:strRef>
              <c:f>Sayfa1!$B$156</c:f>
              <c:strCache>
                <c:ptCount val="1"/>
                <c:pt idx="0">
                  <c:v>Evet onaylıyorum </c:v>
                </c:pt>
              </c:strCache>
            </c:strRef>
          </c:tx>
          <c:spPr>
            <a:ln>
              <a:solidFill>
                <a:srgbClr val="33B8C8"/>
              </a:solidFill>
            </a:ln>
          </c:spPr>
          <c:marker>
            <c:spPr>
              <a:solidFill>
                <a:srgbClr val="33B8C8"/>
              </a:solidFill>
              <a:ln>
                <a:solidFill>
                  <a:srgbClr val="33B8C8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33B8C8"/>
                    </a:solidFill>
                    <a:latin typeface="AvenirLTStd Black Bold  TR" pitchFamily="34" charset="-94"/>
                  </a:defRPr>
                </a:pPr>
                <a:endParaRPr lang="tr-TR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Sayfa1!$R$155:$AC$155</c:f>
              <c:strCache>
                <c:ptCount val="11"/>
                <c:pt idx="0">
                  <c:v>Ekim '14</c:v>
                </c:pt>
                <c:pt idx="1">
                  <c:v>Kasım '14</c:v>
                </c:pt>
                <c:pt idx="2">
                  <c:v>Aralık '14</c:v>
                </c:pt>
                <c:pt idx="3">
                  <c:v>Ocak '15</c:v>
                </c:pt>
                <c:pt idx="4">
                  <c:v>Şubat '15</c:v>
                </c:pt>
                <c:pt idx="5">
                  <c:v>Mart '15</c:v>
                </c:pt>
                <c:pt idx="6">
                  <c:v>Nisan '15</c:v>
                </c:pt>
                <c:pt idx="7">
                  <c:v>Mayıs'15</c:v>
                </c:pt>
                <c:pt idx="8">
                  <c:v>Haziran '15</c:v>
                </c:pt>
                <c:pt idx="9">
                  <c:v>Ağustos '15</c:v>
                </c:pt>
                <c:pt idx="10">
                  <c:v>Eylül '15</c:v>
                </c:pt>
              </c:strCache>
            </c:strRef>
          </c:cat>
          <c:val>
            <c:numRef>
              <c:f>Sayfa1!$R$156:$AC$156</c:f>
              <c:numCache>
                <c:formatCode>0.0</c:formatCode>
                <c:ptCount val="11"/>
                <c:pt idx="0">
                  <c:v>43.5</c:v>
                </c:pt>
                <c:pt idx="1">
                  <c:v>43.348547135813796</c:v>
                </c:pt>
                <c:pt idx="2">
                  <c:v>39.873085583489321</c:v>
                </c:pt>
                <c:pt idx="3" formatCode="General">
                  <c:v>37.700000000000003</c:v>
                </c:pt>
                <c:pt idx="4" formatCode="General">
                  <c:v>38.299999999999997</c:v>
                </c:pt>
                <c:pt idx="5" formatCode="General">
                  <c:v>40.1</c:v>
                </c:pt>
                <c:pt idx="6" formatCode="General">
                  <c:v>37.5</c:v>
                </c:pt>
                <c:pt idx="7" formatCode="General">
                  <c:v>36.6</c:v>
                </c:pt>
                <c:pt idx="8" formatCode="General">
                  <c:v>36.6</c:v>
                </c:pt>
                <c:pt idx="9" formatCode="General">
                  <c:v>36.9</c:v>
                </c:pt>
                <c:pt idx="10" formatCode="General">
                  <c:v>37.1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Sayfa1!$B$157</c:f>
              <c:strCache>
                <c:ptCount val="1"/>
                <c:pt idx="0">
                  <c:v>Hayır onaylamıyorum </c:v>
                </c:pt>
              </c:strCache>
            </c:strRef>
          </c:tx>
          <c:spPr>
            <a:ln>
              <a:solidFill>
                <a:srgbClr val="DE6255"/>
              </a:solidFill>
            </a:ln>
          </c:spPr>
          <c:marker>
            <c:spPr>
              <a:solidFill>
                <a:srgbClr val="DE6255"/>
              </a:solidFill>
              <a:ln>
                <a:solidFill>
                  <a:srgbClr val="DE6255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DE6255"/>
                    </a:solidFill>
                    <a:latin typeface="AvenirLTStd Black Bold  TR" pitchFamily="34" charset="-94"/>
                  </a:defRPr>
                </a:pPr>
                <a:endParaRPr lang="tr-T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Sayfa1!$R$155:$AC$155</c:f>
              <c:strCache>
                <c:ptCount val="11"/>
                <c:pt idx="0">
                  <c:v>Ekim '14</c:v>
                </c:pt>
                <c:pt idx="1">
                  <c:v>Kasım '14</c:v>
                </c:pt>
                <c:pt idx="2">
                  <c:v>Aralık '14</c:v>
                </c:pt>
                <c:pt idx="3">
                  <c:v>Ocak '15</c:v>
                </c:pt>
                <c:pt idx="4">
                  <c:v>Şubat '15</c:v>
                </c:pt>
                <c:pt idx="5">
                  <c:v>Mart '15</c:v>
                </c:pt>
                <c:pt idx="6">
                  <c:v>Nisan '15</c:v>
                </c:pt>
                <c:pt idx="7">
                  <c:v>Mayıs'15</c:v>
                </c:pt>
                <c:pt idx="8">
                  <c:v>Haziran '15</c:v>
                </c:pt>
                <c:pt idx="9">
                  <c:v>Ağustos '15</c:v>
                </c:pt>
                <c:pt idx="10">
                  <c:v>Eylül '15</c:v>
                </c:pt>
              </c:strCache>
            </c:strRef>
          </c:cat>
          <c:val>
            <c:numRef>
              <c:f>Sayfa1!$R$157:$AC$157</c:f>
              <c:numCache>
                <c:formatCode>0.0</c:formatCode>
                <c:ptCount val="11"/>
                <c:pt idx="0">
                  <c:v>45.1</c:v>
                </c:pt>
                <c:pt idx="1">
                  <c:v>49.582249844445442</c:v>
                </c:pt>
                <c:pt idx="2">
                  <c:v>50.589351843235576</c:v>
                </c:pt>
                <c:pt idx="3" formatCode="General">
                  <c:v>56.9</c:v>
                </c:pt>
                <c:pt idx="4" formatCode="General">
                  <c:v>53.8</c:v>
                </c:pt>
                <c:pt idx="5" formatCode="General">
                  <c:v>53.5</c:v>
                </c:pt>
                <c:pt idx="6">
                  <c:v>53</c:v>
                </c:pt>
                <c:pt idx="7" formatCode="General">
                  <c:v>55.7</c:v>
                </c:pt>
                <c:pt idx="8" formatCode="General">
                  <c:v>59.5</c:v>
                </c:pt>
                <c:pt idx="9" formatCode="General">
                  <c:v>55.8</c:v>
                </c:pt>
                <c:pt idx="10" formatCode="General">
                  <c:v>56.2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90407344"/>
        <c:axId val="1990407888"/>
      </c:lineChart>
      <c:catAx>
        <c:axId val="1990407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580000" vert="horz"/>
          <a:lstStyle/>
          <a:p>
            <a:pPr>
              <a:defRPr/>
            </a:pPr>
            <a:endParaRPr lang="tr-TR"/>
          </a:p>
        </c:txPr>
        <c:crossAx val="1990407888"/>
        <c:crosses val="autoZero"/>
        <c:auto val="1"/>
        <c:lblAlgn val="ctr"/>
        <c:lblOffset val="100"/>
        <c:noMultiLvlLbl val="0"/>
      </c:catAx>
      <c:valAx>
        <c:axId val="1990407888"/>
        <c:scaling>
          <c:orientation val="minMax"/>
          <c:max val="90"/>
          <c:min val="0"/>
        </c:scaling>
        <c:delete val="0"/>
        <c:axPos val="l"/>
        <c:numFmt formatCode="0.0" sourceLinked="1"/>
        <c:majorTickMark val="none"/>
        <c:minorTickMark val="none"/>
        <c:tickLblPos val="none"/>
        <c:spPr>
          <a:ln w="9525">
            <a:noFill/>
          </a:ln>
        </c:spPr>
        <c:crossAx val="1990407344"/>
        <c:crosses val="autoZero"/>
        <c:crossBetween val="between"/>
      </c:valAx>
      <c:spPr>
        <a:ln>
          <a:noFill/>
        </a:ln>
      </c:spPr>
    </c:plotArea>
    <c:legend>
      <c:legendPos val="b"/>
      <c:layout>
        <c:manualLayout>
          <c:xMode val="edge"/>
          <c:yMode val="edge"/>
          <c:x val="2.1701967511612248E-2"/>
          <c:y val="0.62951619916054957"/>
          <c:w val="0.65237195759209676"/>
          <c:h val="4.9332173301482984E-2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 b="1">
          <a:latin typeface="Avenir LT Std Medium TR" pitchFamily="34" charset="-94"/>
        </a:defRPr>
      </a:pPr>
      <a:endParaRPr lang="tr-TR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3.0054179742870876E-2"/>
          <c:y val="7.2301186597090769E-2"/>
          <c:w val="0.94179759259260065"/>
          <c:h val="0.6870861111111115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Sayfa1!$H$1158</c:f>
              <c:strCache>
                <c:ptCount val="1"/>
                <c:pt idx="0">
                  <c:v>Evet, onaylıyorum</c:v>
                </c:pt>
              </c:strCache>
            </c:strRef>
          </c:tx>
          <c:spPr>
            <a:solidFill>
              <a:srgbClr val="33B8CE"/>
            </a:solidFill>
            <a:scene3d>
              <a:camera prst="orthographicFront"/>
              <a:lightRig rig="threePt" dir="t">
                <a:rot lat="0" lon="0" rev="1200000"/>
              </a:lightRig>
            </a:scene3d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33B8CE"/>
              </a:solidFill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/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AvenirLTStd Black Bold  TR" pitchFamily="34" charset="-94"/>
                  </a:defRPr>
                </a:pPr>
                <a:endParaRPr lang="tr-T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Sayfa1!$I$1158</c:f>
              <c:numCache>
                <c:formatCode>0.0</c:formatCode>
                <c:ptCount val="1"/>
                <c:pt idx="0">
                  <c:v>28.422592727218433</c:v>
                </c:pt>
              </c:numCache>
            </c:numRef>
          </c:val>
        </c:ser>
        <c:ser>
          <c:idx val="1"/>
          <c:order val="1"/>
          <c:tx>
            <c:strRef>
              <c:f>Sayfa1!$H$1159</c:f>
              <c:strCache>
                <c:ptCount val="1"/>
                <c:pt idx="0">
                  <c:v>Hayır, onaylamıyorum</c:v>
                </c:pt>
              </c:strCache>
            </c:strRef>
          </c:tx>
          <c:spPr>
            <a:solidFill>
              <a:srgbClr val="DE6255"/>
            </a:solidFill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AvenirLTStd Black Bold  TR" pitchFamily="34" charset="-94"/>
                  </a:defRPr>
                </a:pPr>
                <a:endParaRPr lang="tr-T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Sayfa1!$I$1159</c:f>
              <c:numCache>
                <c:formatCode>0.0</c:formatCode>
                <c:ptCount val="1"/>
                <c:pt idx="0">
                  <c:v>62.882985310966596</c:v>
                </c:pt>
              </c:numCache>
            </c:numRef>
          </c:val>
        </c:ser>
        <c:ser>
          <c:idx val="2"/>
          <c:order val="2"/>
          <c:tx>
            <c:strRef>
              <c:f>Sayfa1!$H$1160</c:f>
              <c:strCache>
                <c:ptCount val="1"/>
                <c:pt idx="0">
                  <c:v>Fikrim yok / Cevap yok</c:v>
                </c:pt>
              </c:strCache>
            </c:strRef>
          </c:tx>
          <c:spPr>
            <a:solidFill>
              <a:srgbClr val="939598"/>
            </a:solidFill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/>
          </c:spPr>
          <c:invertIfNegative val="0"/>
          <c:dLbls>
            <c:dLbl>
              <c:idx val="0"/>
              <c:layout>
                <c:manualLayout>
                  <c:x val="-5.0332314776902034E-3"/>
                  <c:y val="-7.27988939153887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AvenirLTStd Black Bold  TR" pitchFamily="34" charset="-94"/>
                  </a:defRPr>
                </a:pPr>
                <a:endParaRPr lang="tr-T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Sayfa1!$I$1160</c:f>
              <c:numCache>
                <c:formatCode>0.0</c:formatCode>
                <c:ptCount val="1"/>
                <c:pt idx="0">
                  <c:v>8.6944219618143119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992120272"/>
        <c:axId val="1992117008"/>
      </c:barChart>
      <c:catAx>
        <c:axId val="1992120272"/>
        <c:scaling>
          <c:orientation val="minMax"/>
        </c:scaling>
        <c:delete val="1"/>
        <c:axPos val="l"/>
        <c:majorTickMark val="out"/>
        <c:minorTickMark val="none"/>
        <c:tickLblPos val="none"/>
        <c:crossAx val="1992117008"/>
        <c:crosses val="autoZero"/>
        <c:auto val="1"/>
        <c:lblAlgn val="ctr"/>
        <c:lblOffset val="100"/>
        <c:noMultiLvlLbl val="0"/>
      </c:catAx>
      <c:valAx>
        <c:axId val="1992117008"/>
        <c:scaling>
          <c:orientation val="minMax"/>
          <c:max val="100"/>
          <c:min val="0"/>
        </c:scaling>
        <c:delete val="1"/>
        <c:axPos val="b"/>
        <c:numFmt formatCode="0.0" sourceLinked="1"/>
        <c:majorTickMark val="out"/>
        <c:minorTickMark val="none"/>
        <c:tickLblPos val="none"/>
        <c:crossAx val="199212027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1.1282725380655629E-2"/>
          <c:y val="0.61432833333335235"/>
          <c:w val="0.9693125802885908"/>
          <c:h val="0.28689388888889678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 b="0">
          <a:latin typeface="Avenir LT Std  Roman TR" pitchFamily="34" charset="-94"/>
        </a:defRPr>
      </a:pPr>
      <a:endParaRPr lang="tr-T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3908461891679802E-2"/>
          <c:y val="6.673038457728428E-2"/>
          <c:w val="0.94407767386084862"/>
          <c:h val="0.76322771745035889"/>
        </c:manualLayout>
      </c:layout>
      <c:lineChart>
        <c:grouping val="standard"/>
        <c:varyColors val="0"/>
        <c:ser>
          <c:idx val="0"/>
          <c:order val="0"/>
          <c:tx>
            <c:strRef>
              <c:f>Sayfa1!$C$7</c:f>
              <c:strCache>
                <c:ptCount val="1"/>
                <c:pt idx="0">
                  <c:v>İyiye gidiyor</c:v>
                </c:pt>
              </c:strCache>
            </c:strRef>
          </c:tx>
          <c:spPr>
            <a:ln>
              <a:solidFill>
                <a:srgbClr val="33B8C8"/>
              </a:solidFill>
            </a:ln>
          </c:spPr>
          <c:marker>
            <c:spPr>
              <a:solidFill>
                <a:srgbClr val="33B8C8"/>
              </a:solidFill>
              <a:ln>
                <a:solidFill>
                  <a:srgbClr val="33B8C8"/>
                </a:solidFill>
              </a:ln>
            </c:spPr>
          </c:marker>
          <c:dLbls>
            <c:dLbl>
              <c:idx val="6"/>
              <c:layout>
                <c:manualLayout>
                  <c:x val="-2.836085562987737E-2"/>
                  <c:y val="-2.52764867888803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1.7402917131178E-3"/>
                  <c:y val="2.432696445477235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0"/>
              <c:layout>
                <c:manualLayout>
                  <c:x val="-3.418640839836503E-2"/>
                  <c:y val="4.07225234529649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1"/>
              <c:layout>
                <c:manualLayout>
                  <c:x val="-2.5337467484206615E-2"/>
                  <c:y val="-4.398786470436354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2"/>
              <c:layout>
                <c:manualLayout>
                  <c:x val="-1.2361575622445187E-2"/>
                  <c:y val="-2.75923057061708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rgbClr val="33B8C8"/>
                    </a:solidFill>
                    <a:latin typeface="AvenirLTStd Black Bold  TR"/>
                  </a:defRPr>
                </a:pPr>
                <a:endParaRPr lang="tr-TR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Sayfa1!$D$6:$AA$6</c:f>
              <c:strCache>
                <c:ptCount val="23"/>
                <c:pt idx="0">
                  <c:v>Aralık'11 </c:v>
                </c:pt>
                <c:pt idx="1">
                  <c:v>Aralık '12 </c:v>
                </c:pt>
                <c:pt idx="2">
                  <c:v>Aralık '13 </c:v>
                </c:pt>
                <c:pt idx="3">
                  <c:v>Ocak '14</c:v>
                </c:pt>
                <c:pt idx="4">
                  <c:v>Şubat '14</c:v>
                </c:pt>
                <c:pt idx="5">
                  <c:v>Mart '14</c:v>
                </c:pt>
                <c:pt idx="6">
                  <c:v>Nisan '14</c:v>
                </c:pt>
                <c:pt idx="7">
                  <c:v>Mayıs '14</c:v>
                </c:pt>
                <c:pt idx="8">
                  <c:v>Haziran '14</c:v>
                </c:pt>
                <c:pt idx="9">
                  <c:v>Temmuz '14</c:v>
                </c:pt>
                <c:pt idx="10">
                  <c:v>Ağustos '14</c:v>
                </c:pt>
                <c:pt idx="11">
                  <c:v>Eylül '14</c:v>
                </c:pt>
                <c:pt idx="12">
                  <c:v>Ekim '14</c:v>
                </c:pt>
                <c:pt idx="13">
                  <c:v>Kasım '14</c:v>
                </c:pt>
                <c:pt idx="14">
                  <c:v>Aralık '14</c:v>
                </c:pt>
                <c:pt idx="15">
                  <c:v>Şubat '15</c:v>
                </c:pt>
                <c:pt idx="16">
                  <c:v>Mart'15</c:v>
                </c:pt>
                <c:pt idx="17">
                  <c:v>Nisan'15</c:v>
                </c:pt>
                <c:pt idx="18">
                  <c:v>Mayıs'15</c:v>
                </c:pt>
                <c:pt idx="19">
                  <c:v>Haziran '15</c:v>
                </c:pt>
                <c:pt idx="20">
                  <c:v>Temmuz '15</c:v>
                </c:pt>
                <c:pt idx="21">
                  <c:v>Ağustos '15</c:v>
                </c:pt>
                <c:pt idx="22">
                  <c:v>Eylül '15</c:v>
                </c:pt>
              </c:strCache>
            </c:strRef>
          </c:cat>
          <c:val>
            <c:numRef>
              <c:f>Sayfa1!$D$7:$AA$7</c:f>
              <c:numCache>
                <c:formatCode>General</c:formatCode>
                <c:ptCount val="23"/>
                <c:pt idx="0">
                  <c:v>53.6</c:v>
                </c:pt>
                <c:pt idx="1">
                  <c:v>36.5</c:v>
                </c:pt>
                <c:pt idx="2">
                  <c:v>41.1</c:v>
                </c:pt>
                <c:pt idx="3">
                  <c:v>33.1</c:v>
                </c:pt>
                <c:pt idx="4">
                  <c:v>34.1</c:v>
                </c:pt>
                <c:pt idx="5">
                  <c:v>37.9</c:v>
                </c:pt>
                <c:pt idx="6" formatCode="0.0">
                  <c:v>45</c:v>
                </c:pt>
                <c:pt idx="7">
                  <c:v>39.299999999999997</c:v>
                </c:pt>
                <c:pt idx="8">
                  <c:v>39.799999999999997</c:v>
                </c:pt>
                <c:pt idx="9">
                  <c:v>41.1</c:v>
                </c:pt>
                <c:pt idx="10">
                  <c:v>43.8</c:v>
                </c:pt>
                <c:pt idx="11">
                  <c:v>42.9</c:v>
                </c:pt>
                <c:pt idx="12">
                  <c:v>34.4</c:v>
                </c:pt>
                <c:pt idx="13" formatCode="0.0">
                  <c:v>36.9</c:v>
                </c:pt>
                <c:pt idx="14" formatCode="0.0">
                  <c:v>34.1</c:v>
                </c:pt>
                <c:pt idx="15">
                  <c:v>36.299999999999997</c:v>
                </c:pt>
                <c:pt idx="16">
                  <c:v>35.200000000000003</c:v>
                </c:pt>
                <c:pt idx="17">
                  <c:v>33</c:v>
                </c:pt>
                <c:pt idx="18" formatCode="0.0">
                  <c:v>35</c:v>
                </c:pt>
                <c:pt idx="19">
                  <c:v>30.5</c:v>
                </c:pt>
                <c:pt idx="20">
                  <c:v>28.7</c:v>
                </c:pt>
                <c:pt idx="21">
                  <c:v>23.2</c:v>
                </c:pt>
                <c:pt idx="22" formatCode="###0.0">
                  <c:v>22.3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Sayfa1!$C$8</c:f>
              <c:strCache>
                <c:ptCount val="1"/>
                <c:pt idx="0">
                  <c:v>Kötüye gidiyor</c:v>
                </c:pt>
              </c:strCache>
            </c:strRef>
          </c:tx>
          <c:spPr>
            <a:ln>
              <a:solidFill>
                <a:srgbClr val="DE6255"/>
              </a:solidFill>
            </a:ln>
          </c:spPr>
          <c:marker>
            <c:spPr>
              <a:solidFill>
                <a:srgbClr val="DE6255"/>
              </a:solidFill>
              <a:ln>
                <a:solidFill>
                  <a:srgbClr val="DE6255"/>
                </a:solidFill>
              </a:ln>
            </c:spPr>
          </c:marker>
          <c:dLbls>
            <c:dLbl>
              <c:idx val="6"/>
              <c:layout>
                <c:manualLayout>
                  <c:x val="-2.836085562987737E-2"/>
                  <c:y val="3.07416731216111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3.2711584912671871E-2"/>
                  <c:y val="-4.07227386177812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0"/>
              <c:layout>
                <c:manualLayout>
                  <c:x val="-2.8287114455592826E-2"/>
                  <c:y val="3.30574920389017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rgbClr val="DE6255"/>
                    </a:solidFill>
                    <a:latin typeface="AvenirLTStd Black Bold  TR"/>
                  </a:defRPr>
                </a:pPr>
                <a:endParaRPr lang="tr-T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Sayfa1!$D$6:$AA$6</c:f>
              <c:strCache>
                <c:ptCount val="23"/>
                <c:pt idx="0">
                  <c:v>Aralık'11 </c:v>
                </c:pt>
                <c:pt idx="1">
                  <c:v>Aralık '12 </c:v>
                </c:pt>
                <c:pt idx="2">
                  <c:v>Aralık '13 </c:v>
                </c:pt>
                <c:pt idx="3">
                  <c:v>Ocak '14</c:v>
                </c:pt>
                <c:pt idx="4">
                  <c:v>Şubat '14</c:v>
                </c:pt>
                <c:pt idx="5">
                  <c:v>Mart '14</c:v>
                </c:pt>
                <c:pt idx="6">
                  <c:v>Nisan '14</c:v>
                </c:pt>
                <c:pt idx="7">
                  <c:v>Mayıs '14</c:v>
                </c:pt>
                <c:pt idx="8">
                  <c:v>Haziran '14</c:v>
                </c:pt>
                <c:pt idx="9">
                  <c:v>Temmuz '14</c:v>
                </c:pt>
                <c:pt idx="10">
                  <c:v>Ağustos '14</c:v>
                </c:pt>
                <c:pt idx="11">
                  <c:v>Eylül '14</c:v>
                </c:pt>
                <c:pt idx="12">
                  <c:v>Ekim '14</c:v>
                </c:pt>
                <c:pt idx="13">
                  <c:v>Kasım '14</c:v>
                </c:pt>
                <c:pt idx="14">
                  <c:v>Aralık '14</c:v>
                </c:pt>
                <c:pt idx="15">
                  <c:v>Şubat '15</c:v>
                </c:pt>
                <c:pt idx="16">
                  <c:v>Mart'15</c:v>
                </c:pt>
                <c:pt idx="17">
                  <c:v>Nisan'15</c:v>
                </c:pt>
                <c:pt idx="18">
                  <c:v>Mayıs'15</c:v>
                </c:pt>
                <c:pt idx="19">
                  <c:v>Haziran '15</c:v>
                </c:pt>
                <c:pt idx="20">
                  <c:v>Temmuz '15</c:v>
                </c:pt>
                <c:pt idx="21">
                  <c:v>Ağustos '15</c:v>
                </c:pt>
                <c:pt idx="22">
                  <c:v>Eylül '15</c:v>
                </c:pt>
              </c:strCache>
            </c:strRef>
          </c:cat>
          <c:val>
            <c:numRef>
              <c:f>Sayfa1!$D$8:$AA$8</c:f>
              <c:numCache>
                <c:formatCode>General</c:formatCode>
                <c:ptCount val="23"/>
                <c:pt idx="0">
                  <c:v>39.700000000000003</c:v>
                </c:pt>
                <c:pt idx="1">
                  <c:v>46.6</c:v>
                </c:pt>
                <c:pt idx="2">
                  <c:v>40.700000000000003</c:v>
                </c:pt>
                <c:pt idx="3">
                  <c:v>54.6</c:v>
                </c:pt>
                <c:pt idx="4">
                  <c:v>52.6</c:v>
                </c:pt>
                <c:pt idx="5">
                  <c:v>47.3</c:v>
                </c:pt>
                <c:pt idx="6">
                  <c:v>39.6</c:v>
                </c:pt>
                <c:pt idx="7">
                  <c:v>47.2</c:v>
                </c:pt>
                <c:pt idx="8">
                  <c:v>45.2</c:v>
                </c:pt>
                <c:pt idx="9">
                  <c:v>44.7</c:v>
                </c:pt>
                <c:pt idx="10">
                  <c:v>43.9</c:v>
                </c:pt>
                <c:pt idx="11">
                  <c:v>42.7</c:v>
                </c:pt>
                <c:pt idx="12">
                  <c:v>50.4</c:v>
                </c:pt>
                <c:pt idx="13" formatCode="0.0">
                  <c:v>51.2</c:v>
                </c:pt>
                <c:pt idx="14" formatCode="0.0">
                  <c:v>51.2</c:v>
                </c:pt>
                <c:pt idx="15" formatCode="0.0">
                  <c:v>50</c:v>
                </c:pt>
                <c:pt idx="16">
                  <c:v>48.6</c:v>
                </c:pt>
                <c:pt idx="17">
                  <c:v>53.4</c:v>
                </c:pt>
                <c:pt idx="18" formatCode="0.0">
                  <c:v>52.8</c:v>
                </c:pt>
                <c:pt idx="19">
                  <c:v>55.5</c:v>
                </c:pt>
                <c:pt idx="20">
                  <c:v>54.9</c:v>
                </c:pt>
                <c:pt idx="21" formatCode="0.0">
                  <c:v>65</c:v>
                </c:pt>
                <c:pt idx="22" formatCode="###0.0">
                  <c:v>64.900000000000006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12000528"/>
        <c:axId val="1712003792"/>
      </c:lineChart>
      <c:catAx>
        <c:axId val="1712000528"/>
        <c:scaling>
          <c:orientation val="minMax"/>
        </c:scaling>
        <c:delete val="0"/>
        <c:axPos val="b"/>
        <c:numFmt formatCode="@" sourceLinked="0"/>
        <c:majorTickMark val="out"/>
        <c:minorTickMark val="none"/>
        <c:tickLblPos val="nextTo"/>
        <c:txPr>
          <a:bodyPr rot="-2280000"/>
          <a:lstStyle/>
          <a:p>
            <a:pPr>
              <a:defRPr sz="1400"/>
            </a:pPr>
            <a:endParaRPr lang="tr-TR"/>
          </a:p>
        </c:txPr>
        <c:crossAx val="1712003792"/>
        <c:crosses val="autoZero"/>
        <c:auto val="1"/>
        <c:lblAlgn val="ctr"/>
        <c:lblOffset val="100"/>
        <c:noMultiLvlLbl val="0"/>
      </c:catAx>
      <c:valAx>
        <c:axId val="1712003792"/>
        <c:scaling>
          <c:orientation val="minMax"/>
          <c:min val="20"/>
        </c:scaling>
        <c:delete val="1"/>
        <c:axPos val="l"/>
        <c:numFmt formatCode="General" sourceLinked="1"/>
        <c:majorTickMark val="out"/>
        <c:minorTickMark val="none"/>
        <c:tickLblPos val="none"/>
        <c:crossAx val="17120005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4.6881450270502487E-2"/>
          <c:y val="0.69779391513899647"/>
          <c:w val="0.19216346153846156"/>
          <c:h val="9.3593897925811173E-2"/>
        </c:manualLayout>
      </c:layout>
      <c:overlay val="0"/>
      <c:txPr>
        <a:bodyPr/>
        <a:lstStyle/>
        <a:p>
          <a:pPr>
            <a:defRPr sz="1200"/>
          </a:pPr>
          <a:endParaRPr lang="tr-TR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b="0">
          <a:latin typeface="Avenir LT Std  Roman TR" pitchFamily="34" charset="-94"/>
        </a:defRPr>
      </a:pPr>
      <a:endParaRPr lang="tr-TR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8231678087399762E-2"/>
          <c:y val="4.2556822121505314E-2"/>
          <c:w val="0.98175692814592508"/>
          <c:h val="0.77629358830146233"/>
        </c:manualLayout>
      </c:layout>
      <c:lineChart>
        <c:grouping val="standard"/>
        <c:varyColors val="0"/>
        <c:ser>
          <c:idx val="0"/>
          <c:order val="0"/>
          <c:tx>
            <c:strRef>
              <c:f>Sayfa1!$B$69</c:f>
              <c:strCache>
                <c:ptCount val="1"/>
                <c:pt idx="0">
                  <c:v>Evet onaylıyorum </c:v>
                </c:pt>
              </c:strCache>
            </c:strRef>
          </c:tx>
          <c:spPr>
            <a:ln>
              <a:solidFill>
                <a:srgbClr val="33B8C8"/>
              </a:solidFill>
            </a:ln>
          </c:spPr>
          <c:marker>
            <c:spPr>
              <a:solidFill>
                <a:srgbClr val="33B8C8"/>
              </a:solidFill>
              <a:ln>
                <a:solidFill>
                  <a:srgbClr val="33B8C8"/>
                </a:solidFill>
              </a:ln>
            </c:spPr>
          </c:marker>
          <c:dLbls>
            <c:dLbl>
              <c:idx val="0"/>
              <c:layout>
                <c:manualLayout>
                  <c:x val="-4.0067149758454108E-2"/>
                  <c:y val="-2.342062279361399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33B8C8"/>
                    </a:solidFill>
                    <a:latin typeface="AvenirLTStd Black Bold  TR" pitchFamily="34" charset="-94"/>
                  </a:defRPr>
                </a:pPr>
                <a:endParaRPr lang="tr-T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Sayfa1!$C$68:$U$68</c:f>
              <c:strCache>
                <c:ptCount val="18"/>
                <c:pt idx="0">
                  <c:v>Ocak'11
</c:v>
                </c:pt>
                <c:pt idx="1">
                  <c:v>Aralık'11
</c:v>
                </c:pt>
                <c:pt idx="2">
                  <c:v>Aralık'12
</c:v>
                </c:pt>
                <c:pt idx="3">
                  <c:v>Aralık'13
</c:v>
                </c:pt>
                <c:pt idx="4">
                  <c:v>Şubat'14</c:v>
                </c:pt>
                <c:pt idx="5">
                  <c:v>Mart '14</c:v>
                </c:pt>
                <c:pt idx="6">
                  <c:v>Nisan '14</c:v>
                </c:pt>
                <c:pt idx="7">
                  <c:v>Mayıs '14</c:v>
                </c:pt>
                <c:pt idx="8">
                  <c:v>Ekim '14</c:v>
                </c:pt>
                <c:pt idx="9">
                  <c:v>Kasım '14</c:v>
                </c:pt>
                <c:pt idx="10">
                  <c:v>Aralık '14</c:v>
                </c:pt>
                <c:pt idx="11">
                  <c:v>Ocak '15</c:v>
                </c:pt>
                <c:pt idx="12">
                  <c:v>Şubat '15</c:v>
                </c:pt>
                <c:pt idx="13">
                  <c:v>Mart '15</c:v>
                </c:pt>
                <c:pt idx="14">
                  <c:v>Nisan '15</c:v>
                </c:pt>
                <c:pt idx="15">
                  <c:v>Mayıs'15 </c:v>
                </c:pt>
                <c:pt idx="16">
                  <c:v>Ağustos'15</c:v>
                </c:pt>
                <c:pt idx="17">
                  <c:v>Eylül'15</c:v>
                </c:pt>
              </c:strCache>
            </c:strRef>
          </c:cat>
          <c:val>
            <c:numRef>
              <c:f>Sayfa1!$C$69:$U$69</c:f>
              <c:numCache>
                <c:formatCode>0.0</c:formatCode>
                <c:ptCount val="18"/>
                <c:pt idx="0">
                  <c:v>43.4</c:v>
                </c:pt>
                <c:pt idx="1">
                  <c:v>23.1</c:v>
                </c:pt>
                <c:pt idx="2">
                  <c:v>24.5</c:v>
                </c:pt>
                <c:pt idx="3">
                  <c:v>21.8</c:v>
                </c:pt>
                <c:pt idx="4">
                  <c:v>27.6</c:v>
                </c:pt>
                <c:pt idx="5">
                  <c:v>25.9</c:v>
                </c:pt>
                <c:pt idx="6">
                  <c:v>22</c:v>
                </c:pt>
                <c:pt idx="7">
                  <c:v>26.5</c:v>
                </c:pt>
                <c:pt idx="8">
                  <c:v>18.123514748951489</c:v>
                </c:pt>
                <c:pt idx="9">
                  <c:v>18.899999999999999</c:v>
                </c:pt>
                <c:pt idx="10">
                  <c:v>21.941678917691206</c:v>
                </c:pt>
                <c:pt idx="11">
                  <c:v>16.399999999999999</c:v>
                </c:pt>
                <c:pt idx="12">
                  <c:v>21.9</c:v>
                </c:pt>
                <c:pt idx="13">
                  <c:v>20.100000000000001</c:v>
                </c:pt>
                <c:pt idx="14">
                  <c:v>25.6</c:v>
                </c:pt>
                <c:pt idx="15">
                  <c:v>27.4</c:v>
                </c:pt>
                <c:pt idx="16">
                  <c:v>31.2</c:v>
                </c:pt>
                <c:pt idx="17" formatCode="General">
                  <c:v>28.4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Sayfa1!$B$70</c:f>
              <c:strCache>
                <c:ptCount val="1"/>
                <c:pt idx="0">
                  <c:v>Hayır onaylamıyorum </c:v>
                </c:pt>
              </c:strCache>
            </c:strRef>
          </c:tx>
          <c:spPr>
            <a:ln>
              <a:solidFill>
                <a:srgbClr val="DE6255"/>
              </a:solidFill>
            </a:ln>
          </c:spPr>
          <c:marker>
            <c:spPr>
              <a:solidFill>
                <a:srgbClr val="DE6255"/>
              </a:solidFill>
              <a:ln>
                <a:solidFill>
                  <a:srgbClr val="DE6255"/>
                </a:solidFill>
              </a:ln>
            </c:spPr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DE6255"/>
                    </a:solidFill>
                    <a:latin typeface="AvenirLTStd Black Bold  TR" pitchFamily="34" charset="-94"/>
                  </a:defRPr>
                </a:pPr>
                <a:endParaRPr lang="tr-T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Sayfa1!$C$68:$U$68</c:f>
              <c:strCache>
                <c:ptCount val="18"/>
                <c:pt idx="0">
                  <c:v>Ocak'11
</c:v>
                </c:pt>
                <c:pt idx="1">
                  <c:v>Aralık'11
</c:v>
                </c:pt>
                <c:pt idx="2">
                  <c:v>Aralık'12
</c:v>
                </c:pt>
                <c:pt idx="3">
                  <c:v>Aralık'13
</c:v>
                </c:pt>
                <c:pt idx="4">
                  <c:v>Şubat'14</c:v>
                </c:pt>
                <c:pt idx="5">
                  <c:v>Mart '14</c:v>
                </c:pt>
                <c:pt idx="6">
                  <c:v>Nisan '14</c:v>
                </c:pt>
                <c:pt idx="7">
                  <c:v>Mayıs '14</c:v>
                </c:pt>
                <c:pt idx="8">
                  <c:v>Ekim '14</c:v>
                </c:pt>
                <c:pt idx="9">
                  <c:v>Kasım '14</c:v>
                </c:pt>
                <c:pt idx="10">
                  <c:v>Aralık '14</c:v>
                </c:pt>
                <c:pt idx="11">
                  <c:v>Ocak '15</c:v>
                </c:pt>
                <c:pt idx="12">
                  <c:v>Şubat '15</c:v>
                </c:pt>
                <c:pt idx="13">
                  <c:v>Mart '15</c:v>
                </c:pt>
                <c:pt idx="14">
                  <c:v>Nisan '15</c:v>
                </c:pt>
                <c:pt idx="15">
                  <c:v>Mayıs'15 </c:v>
                </c:pt>
                <c:pt idx="16">
                  <c:v>Ağustos'15</c:v>
                </c:pt>
                <c:pt idx="17">
                  <c:v>Eylül'15</c:v>
                </c:pt>
              </c:strCache>
            </c:strRef>
          </c:cat>
          <c:val>
            <c:numRef>
              <c:f>Sayfa1!$C$70:$U$70</c:f>
              <c:numCache>
                <c:formatCode>0.0</c:formatCode>
                <c:ptCount val="18"/>
                <c:pt idx="0">
                  <c:v>49.9</c:v>
                </c:pt>
                <c:pt idx="1">
                  <c:v>73</c:v>
                </c:pt>
                <c:pt idx="2">
                  <c:v>68.8</c:v>
                </c:pt>
                <c:pt idx="3">
                  <c:v>71.7</c:v>
                </c:pt>
                <c:pt idx="4">
                  <c:v>64.5</c:v>
                </c:pt>
                <c:pt idx="5">
                  <c:v>66.599999999999994</c:v>
                </c:pt>
                <c:pt idx="6">
                  <c:v>71.3</c:v>
                </c:pt>
                <c:pt idx="7">
                  <c:v>67.400000000000006</c:v>
                </c:pt>
                <c:pt idx="8">
                  <c:v>75.650240183715709</c:v>
                </c:pt>
                <c:pt idx="9">
                  <c:v>76.8</c:v>
                </c:pt>
                <c:pt idx="10">
                  <c:v>69.213018962723865</c:v>
                </c:pt>
                <c:pt idx="11">
                  <c:v>79.3</c:v>
                </c:pt>
                <c:pt idx="12">
                  <c:v>69.2</c:v>
                </c:pt>
                <c:pt idx="13">
                  <c:v>72.8</c:v>
                </c:pt>
                <c:pt idx="14">
                  <c:v>61.5</c:v>
                </c:pt>
                <c:pt idx="15">
                  <c:v>64</c:v>
                </c:pt>
                <c:pt idx="16">
                  <c:v>59.6</c:v>
                </c:pt>
                <c:pt idx="17" formatCode="General">
                  <c:v>62.9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92121904"/>
        <c:axId val="1992123536"/>
      </c:lineChart>
      <c:catAx>
        <c:axId val="19921219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2580000" vert="horz"/>
          <a:lstStyle/>
          <a:p>
            <a:pPr>
              <a:defRPr/>
            </a:pPr>
            <a:endParaRPr lang="tr-TR"/>
          </a:p>
        </c:txPr>
        <c:crossAx val="1992123536"/>
        <c:crosses val="autoZero"/>
        <c:auto val="1"/>
        <c:lblAlgn val="ctr"/>
        <c:lblOffset val="100"/>
        <c:noMultiLvlLbl val="0"/>
      </c:catAx>
      <c:valAx>
        <c:axId val="1992123536"/>
        <c:scaling>
          <c:orientation val="minMax"/>
          <c:max val="90"/>
          <c:min val="0"/>
        </c:scaling>
        <c:delete val="1"/>
        <c:axPos val="l"/>
        <c:numFmt formatCode="0.0" sourceLinked="1"/>
        <c:majorTickMark val="out"/>
        <c:minorTickMark val="none"/>
        <c:tickLblPos val="none"/>
        <c:crossAx val="1992121904"/>
        <c:crosses val="autoZero"/>
        <c:crossBetween val="between"/>
      </c:valAx>
      <c:spPr>
        <a:ln>
          <a:noFill/>
        </a:ln>
      </c:spPr>
    </c:plotArea>
    <c:legend>
      <c:legendPos val="r"/>
      <c:layout>
        <c:manualLayout>
          <c:xMode val="edge"/>
          <c:yMode val="edge"/>
          <c:x val="3.6864278583594097E-2"/>
          <c:y val="0.66620029147533932"/>
          <c:w val="0.37689142512077295"/>
          <c:h val="0.12621473786364942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 b="1">
          <a:latin typeface="Avenir LT Std Medium TR" pitchFamily="34" charset="-94"/>
        </a:defRPr>
      </a:pPr>
      <a:endParaRPr lang="tr-TR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3.0054179742870876E-2"/>
          <c:y val="7.2301186597090769E-2"/>
          <c:w val="0.94179759259260065"/>
          <c:h val="0.6870861111111115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Sayfa1!$H$1171</c:f>
              <c:strCache>
                <c:ptCount val="1"/>
                <c:pt idx="0">
                  <c:v>Evet, onaylıyorum</c:v>
                </c:pt>
              </c:strCache>
            </c:strRef>
          </c:tx>
          <c:spPr>
            <a:solidFill>
              <a:srgbClr val="33B8CE"/>
            </a:solidFill>
            <a:scene3d>
              <a:camera prst="orthographicFront"/>
              <a:lightRig rig="threePt" dir="t">
                <a:rot lat="0" lon="0" rev="1200000"/>
              </a:lightRig>
            </a:scene3d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33B8CE"/>
              </a:solidFill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/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AvenirLTStd Black Bold  TR" pitchFamily="34" charset="-94"/>
                  </a:defRPr>
                </a:pPr>
                <a:endParaRPr lang="tr-T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Sayfa1!$I$1171</c:f>
              <c:numCache>
                <c:formatCode>0.0</c:formatCode>
                <c:ptCount val="1"/>
                <c:pt idx="0">
                  <c:v>14.969765936504638</c:v>
                </c:pt>
              </c:numCache>
            </c:numRef>
          </c:val>
        </c:ser>
        <c:ser>
          <c:idx val="1"/>
          <c:order val="1"/>
          <c:tx>
            <c:strRef>
              <c:f>Sayfa1!$H$1172</c:f>
              <c:strCache>
                <c:ptCount val="1"/>
                <c:pt idx="0">
                  <c:v>Hayır, onaylamıyorum</c:v>
                </c:pt>
              </c:strCache>
            </c:strRef>
          </c:tx>
          <c:spPr>
            <a:solidFill>
              <a:srgbClr val="DE6255"/>
            </a:solidFill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AvenirLTStd Black Bold  TR" pitchFamily="34" charset="-94"/>
                  </a:defRPr>
                </a:pPr>
                <a:endParaRPr lang="tr-T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Sayfa1!$I$1172</c:f>
              <c:numCache>
                <c:formatCode>0.0</c:formatCode>
                <c:ptCount val="1"/>
                <c:pt idx="0">
                  <c:v>76.454327714639518</c:v>
                </c:pt>
              </c:numCache>
            </c:numRef>
          </c:val>
        </c:ser>
        <c:ser>
          <c:idx val="2"/>
          <c:order val="2"/>
          <c:tx>
            <c:strRef>
              <c:f>Sayfa1!$H$1173</c:f>
              <c:strCache>
                <c:ptCount val="1"/>
                <c:pt idx="0">
                  <c:v>Fikrim yok / Cevap yok</c:v>
                </c:pt>
              </c:strCache>
            </c:strRef>
          </c:tx>
          <c:spPr>
            <a:solidFill>
              <a:srgbClr val="939598"/>
            </a:solidFill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/>
          </c:spPr>
          <c:invertIfNegative val="0"/>
          <c:dLbls>
            <c:dLbl>
              <c:idx val="0"/>
              <c:layout>
                <c:manualLayout>
                  <c:x val="-5.0332314776902034E-3"/>
                  <c:y val="-7.27988939153887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AvenirLTStd Black Bold  TR" pitchFamily="34" charset="-94"/>
                  </a:defRPr>
                </a:pPr>
                <a:endParaRPr lang="tr-T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Sayfa1!$I$1173</c:f>
              <c:numCache>
                <c:formatCode>0.0</c:formatCode>
                <c:ptCount val="1"/>
                <c:pt idx="0">
                  <c:v>8.5759063488548026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992126800"/>
        <c:axId val="1992127344"/>
      </c:barChart>
      <c:catAx>
        <c:axId val="1992126800"/>
        <c:scaling>
          <c:orientation val="minMax"/>
        </c:scaling>
        <c:delete val="1"/>
        <c:axPos val="l"/>
        <c:majorTickMark val="out"/>
        <c:minorTickMark val="none"/>
        <c:tickLblPos val="none"/>
        <c:crossAx val="1992127344"/>
        <c:crosses val="autoZero"/>
        <c:auto val="1"/>
        <c:lblAlgn val="ctr"/>
        <c:lblOffset val="100"/>
        <c:noMultiLvlLbl val="0"/>
      </c:catAx>
      <c:valAx>
        <c:axId val="1992127344"/>
        <c:scaling>
          <c:orientation val="minMax"/>
          <c:max val="100"/>
          <c:min val="0"/>
        </c:scaling>
        <c:delete val="1"/>
        <c:axPos val="b"/>
        <c:numFmt formatCode="0.0" sourceLinked="1"/>
        <c:majorTickMark val="out"/>
        <c:minorTickMark val="none"/>
        <c:tickLblPos val="none"/>
        <c:crossAx val="19921268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1.1282725380655629E-2"/>
          <c:y val="0.61432833333335235"/>
          <c:w val="0.9693125802885908"/>
          <c:h val="0.28689388888889678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 b="0">
          <a:latin typeface="Avenir LT Std  Roman TR" pitchFamily="34" charset="-94"/>
        </a:defRPr>
      </a:pPr>
      <a:endParaRPr lang="tr-TR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6047102624309921E-2"/>
          <c:y val="2.333482019659374E-2"/>
          <c:w val="0.98175692814592508"/>
          <c:h val="0.77629358830146233"/>
        </c:manualLayout>
      </c:layout>
      <c:lineChart>
        <c:grouping val="standard"/>
        <c:varyColors val="0"/>
        <c:ser>
          <c:idx val="0"/>
          <c:order val="0"/>
          <c:tx>
            <c:strRef>
              <c:f>Sayfa1!$B$84</c:f>
              <c:strCache>
                <c:ptCount val="1"/>
                <c:pt idx="0">
                  <c:v>Evet onaylıyorum </c:v>
                </c:pt>
              </c:strCache>
            </c:strRef>
          </c:tx>
          <c:spPr>
            <a:ln>
              <a:solidFill>
                <a:srgbClr val="33B8C8"/>
              </a:solidFill>
            </a:ln>
          </c:spPr>
          <c:marker>
            <c:spPr>
              <a:solidFill>
                <a:srgbClr val="33B8C8"/>
              </a:solidFill>
              <a:ln>
                <a:solidFill>
                  <a:srgbClr val="33B8C8"/>
                </a:solidFill>
              </a:ln>
            </c:spPr>
          </c:marker>
          <c:dLbls>
            <c:dLbl>
              <c:idx val="0"/>
              <c:layout>
                <c:manualLayout>
                  <c:x val="-5.5727659574468083E-2"/>
                  <c:y val="3.118555555555560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3.4711111111111109E-2"/>
                  <c:y val="5.94077777777777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1.9699290780141845E-2"/>
                  <c:y val="-3.37255555555555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4.9722931442080377E-2"/>
                  <c:y val="3.40077777777777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3.0207565011820332E-2"/>
                  <c:y val="-3.37255555555555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4.2217021276595747E-2"/>
                  <c:y val="1.989666666666666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2.7205319148936171E-2"/>
                  <c:y val="-2.80811111111111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-3.6212293144208041E-2"/>
                  <c:y val="-2.80811111111111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layout>
                <c:manualLayout>
                  <c:x val="-3.170874704491726E-2"/>
                  <c:y val="-3.37255555555555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6"/>
              <c:layout>
                <c:manualLayout>
                  <c:x val="-3.3209929078014185E-2"/>
                  <c:y val="-4.21922222222222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8"/>
              <c:layout>
                <c:manualLayout>
                  <c:x val="-3.4711111111111109E-2"/>
                  <c:y val="-3.65477777777777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9"/>
              <c:layout>
                <c:manualLayout>
                  <c:x val="-4.6720567375886528E-2"/>
                  <c:y val="3.68300000000000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1"/>
              <c:layout>
                <c:manualLayout>
                  <c:x val="-3.471111111111122E-2"/>
                  <c:y val="-3.37255555555555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2"/>
              <c:layout>
                <c:manualLayout>
                  <c:x val="-6.1732387706855789E-2"/>
                  <c:y val="2.83633333333333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33B8C8"/>
                    </a:solidFill>
                    <a:latin typeface="AvenirLTStd Black Bold  TR" pitchFamily="34" charset="-94"/>
                  </a:defRPr>
                </a:pPr>
                <a:endParaRPr lang="tr-TR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Sayfa1!$C$83:$AA$83</c:f>
              <c:strCache>
                <c:ptCount val="24"/>
                <c:pt idx="0">
                  <c:v>Aralık'07
</c:v>
                </c:pt>
                <c:pt idx="1">
                  <c:v>Haziran '08</c:v>
                </c:pt>
                <c:pt idx="2">
                  <c:v>Ocak'09
</c:v>
                </c:pt>
                <c:pt idx="3">
                  <c:v>Haziran'09
</c:v>
                </c:pt>
                <c:pt idx="4">
                  <c:v>Ocak'10
</c:v>
                </c:pt>
                <c:pt idx="5">
                  <c:v>Ocak'11
</c:v>
                </c:pt>
                <c:pt idx="6">
                  <c:v>Aralık'11
</c:v>
                </c:pt>
                <c:pt idx="7">
                  <c:v>Aralık'12
</c:v>
                </c:pt>
                <c:pt idx="8">
                  <c:v>Aralık'13
</c:v>
                </c:pt>
                <c:pt idx="9">
                  <c:v>Şubat'14</c:v>
                </c:pt>
                <c:pt idx="10">
                  <c:v>Mart '14</c:v>
                </c:pt>
                <c:pt idx="11">
                  <c:v>Nisan '14</c:v>
                </c:pt>
                <c:pt idx="12">
                  <c:v>Mayıs '14</c:v>
                </c:pt>
                <c:pt idx="13">
                  <c:v>Ekim '14</c:v>
                </c:pt>
                <c:pt idx="14">
                  <c:v>Kasım '14</c:v>
                </c:pt>
                <c:pt idx="15">
                  <c:v>Aralık '14</c:v>
                </c:pt>
                <c:pt idx="16">
                  <c:v>Ocak '15</c:v>
                </c:pt>
                <c:pt idx="17">
                  <c:v>Şubat '15</c:v>
                </c:pt>
                <c:pt idx="18">
                  <c:v>Mart '15</c:v>
                </c:pt>
                <c:pt idx="19">
                  <c:v>Nisan '15</c:v>
                </c:pt>
                <c:pt idx="20">
                  <c:v>Mayıs'15</c:v>
                </c:pt>
                <c:pt idx="21">
                  <c:v>Haziran '15</c:v>
                </c:pt>
                <c:pt idx="22">
                  <c:v>Ağustos '15</c:v>
                </c:pt>
                <c:pt idx="23">
                  <c:v>Eylül '15</c:v>
                </c:pt>
              </c:strCache>
            </c:strRef>
          </c:cat>
          <c:val>
            <c:numRef>
              <c:f>Sayfa1!$C$84:$AA$84</c:f>
              <c:numCache>
                <c:formatCode>0.0</c:formatCode>
                <c:ptCount val="24"/>
                <c:pt idx="0">
                  <c:v>43.7</c:v>
                </c:pt>
                <c:pt idx="1">
                  <c:v>32.4</c:v>
                </c:pt>
                <c:pt idx="2">
                  <c:v>40.5</c:v>
                </c:pt>
                <c:pt idx="3">
                  <c:v>38.1</c:v>
                </c:pt>
                <c:pt idx="4">
                  <c:v>40.5</c:v>
                </c:pt>
                <c:pt idx="5">
                  <c:v>34.200000000000003</c:v>
                </c:pt>
                <c:pt idx="6">
                  <c:v>33</c:v>
                </c:pt>
                <c:pt idx="7">
                  <c:v>32.5</c:v>
                </c:pt>
                <c:pt idx="8">
                  <c:v>21.9</c:v>
                </c:pt>
                <c:pt idx="9">
                  <c:v>29.1</c:v>
                </c:pt>
                <c:pt idx="10">
                  <c:v>23.7</c:v>
                </c:pt>
                <c:pt idx="11">
                  <c:v>23.4</c:v>
                </c:pt>
                <c:pt idx="12">
                  <c:v>21.6</c:v>
                </c:pt>
                <c:pt idx="13">
                  <c:v>18.762308961286962</c:v>
                </c:pt>
                <c:pt idx="14">
                  <c:v>15.8</c:v>
                </c:pt>
                <c:pt idx="15">
                  <c:v>15.638386958706324</c:v>
                </c:pt>
                <c:pt idx="16">
                  <c:v>14.4</c:v>
                </c:pt>
                <c:pt idx="17">
                  <c:v>18.899999999999999</c:v>
                </c:pt>
                <c:pt idx="18">
                  <c:v>20.6</c:v>
                </c:pt>
                <c:pt idx="19">
                  <c:v>20.100000000000001</c:v>
                </c:pt>
                <c:pt idx="20">
                  <c:v>22.4</c:v>
                </c:pt>
                <c:pt idx="21">
                  <c:v>22.9</c:v>
                </c:pt>
                <c:pt idx="22">
                  <c:v>17</c:v>
                </c:pt>
                <c:pt idx="23">
                  <c:v>15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Sayfa1!$B$85</c:f>
              <c:strCache>
                <c:ptCount val="1"/>
                <c:pt idx="0">
                  <c:v>Hayır onaylamıyorum </c:v>
                </c:pt>
              </c:strCache>
            </c:strRef>
          </c:tx>
          <c:spPr>
            <a:ln>
              <a:solidFill>
                <a:srgbClr val="DE6255"/>
              </a:solidFill>
            </a:ln>
          </c:spPr>
          <c:marker>
            <c:spPr>
              <a:solidFill>
                <a:srgbClr val="DE6255"/>
              </a:solidFill>
              <a:ln>
                <a:solidFill>
                  <a:srgbClr val="DE6255"/>
                </a:solidFill>
              </a:ln>
            </c:spPr>
          </c:marker>
          <c:dLbls>
            <c:dLbl>
              <c:idx val="0"/>
              <c:layout>
                <c:manualLayout>
                  <c:x val="-5.7228841607565008E-2"/>
                  <c:y val="-2.243666666666666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3.3209929078014185E-2"/>
                  <c:y val="-4.21922222222222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3.1708747044917288E-2"/>
                  <c:y val="-3.93700000000000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3.3209929078014185E-2"/>
                  <c:y val="-3.09033333333333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3.4711111111111109E-2"/>
                  <c:y val="-3.65477777777777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3.6212293144208041E-2"/>
                  <c:y val="-4.21922222222222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layout>
                <c:manualLayout>
                  <c:x val="-1.8198108747044917E-2"/>
                  <c:y val="3.68300000000000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layout>
                <c:manualLayout>
                  <c:x val="-3.7713475177304966E-2"/>
                  <c:y val="-3.37255555555555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6"/>
              <c:layout>
                <c:manualLayout>
                  <c:x val="-3.3209929078014185E-2"/>
                  <c:y val="-3.09033333333333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8"/>
              <c:layout>
                <c:manualLayout>
                  <c:x val="-3.4711111111111109E-2"/>
                  <c:y val="-4.50144444444444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3"/>
              <c:layout>
                <c:manualLayout>
                  <c:x val="0"/>
                  <c:y val="-4.21922222222222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DE6255"/>
                    </a:solidFill>
                    <a:latin typeface="AvenirLTStd Black Bold  TR" pitchFamily="34" charset="-94"/>
                  </a:defRPr>
                </a:pPr>
                <a:endParaRPr lang="tr-TR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Sayfa1!$C$83:$AA$83</c:f>
              <c:strCache>
                <c:ptCount val="24"/>
                <c:pt idx="0">
                  <c:v>Aralık'07
</c:v>
                </c:pt>
                <c:pt idx="1">
                  <c:v>Haziran '08</c:v>
                </c:pt>
                <c:pt idx="2">
                  <c:v>Ocak'09
</c:v>
                </c:pt>
                <c:pt idx="3">
                  <c:v>Haziran'09
</c:v>
                </c:pt>
                <c:pt idx="4">
                  <c:v>Ocak'10
</c:v>
                </c:pt>
                <c:pt idx="5">
                  <c:v>Ocak'11
</c:v>
                </c:pt>
                <c:pt idx="6">
                  <c:v>Aralık'11
</c:v>
                </c:pt>
                <c:pt idx="7">
                  <c:v>Aralık'12
</c:v>
                </c:pt>
                <c:pt idx="8">
                  <c:v>Aralık'13
</c:v>
                </c:pt>
                <c:pt idx="9">
                  <c:v>Şubat'14</c:v>
                </c:pt>
                <c:pt idx="10">
                  <c:v>Mart '14</c:v>
                </c:pt>
                <c:pt idx="11">
                  <c:v>Nisan '14</c:v>
                </c:pt>
                <c:pt idx="12">
                  <c:v>Mayıs '14</c:v>
                </c:pt>
                <c:pt idx="13">
                  <c:v>Ekim '14</c:v>
                </c:pt>
                <c:pt idx="14">
                  <c:v>Kasım '14</c:v>
                </c:pt>
                <c:pt idx="15">
                  <c:v>Aralık '14</c:v>
                </c:pt>
                <c:pt idx="16">
                  <c:v>Ocak '15</c:v>
                </c:pt>
                <c:pt idx="17">
                  <c:v>Şubat '15</c:v>
                </c:pt>
                <c:pt idx="18">
                  <c:v>Mart '15</c:v>
                </c:pt>
                <c:pt idx="19">
                  <c:v>Nisan '15</c:v>
                </c:pt>
                <c:pt idx="20">
                  <c:v>Mayıs'15</c:v>
                </c:pt>
                <c:pt idx="21">
                  <c:v>Haziran '15</c:v>
                </c:pt>
                <c:pt idx="22">
                  <c:v>Ağustos '15</c:v>
                </c:pt>
                <c:pt idx="23">
                  <c:v>Eylül '15</c:v>
                </c:pt>
              </c:strCache>
            </c:strRef>
          </c:cat>
          <c:val>
            <c:numRef>
              <c:f>Sayfa1!$C$85:$AA$85</c:f>
              <c:numCache>
                <c:formatCode>0.0</c:formatCode>
                <c:ptCount val="24"/>
                <c:pt idx="0">
                  <c:v>48.7</c:v>
                </c:pt>
                <c:pt idx="1">
                  <c:v>57.9</c:v>
                </c:pt>
                <c:pt idx="2">
                  <c:v>50.4</c:v>
                </c:pt>
                <c:pt idx="3">
                  <c:v>55.5</c:v>
                </c:pt>
                <c:pt idx="4">
                  <c:v>56.3</c:v>
                </c:pt>
                <c:pt idx="5">
                  <c:v>60.3</c:v>
                </c:pt>
                <c:pt idx="6">
                  <c:v>63</c:v>
                </c:pt>
                <c:pt idx="7">
                  <c:v>60.8</c:v>
                </c:pt>
                <c:pt idx="8">
                  <c:v>69.8</c:v>
                </c:pt>
                <c:pt idx="9">
                  <c:v>62.4</c:v>
                </c:pt>
                <c:pt idx="10">
                  <c:v>67.599999999999994</c:v>
                </c:pt>
                <c:pt idx="11">
                  <c:v>69.099999999999994</c:v>
                </c:pt>
                <c:pt idx="12">
                  <c:v>71.7</c:v>
                </c:pt>
                <c:pt idx="13">
                  <c:v>74.504189588889247</c:v>
                </c:pt>
                <c:pt idx="14">
                  <c:v>79.5</c:v>
                </c:pt>
                <c:pt idx="15">
                  <c:v>75.116586337160584</c:v>
                </c:pt>
                <c:pt idx="16">
                  <c:v>79.7</c:v>
                </c:pt>
                <c:pt idx="17">
                  <c:v>71.099999999999994</c:v>
                </c:pt>
                <c:pt idx="18">
                  <c:v>72.400000000000006</c:v>
                </c:pt>
                <c:pt idx="19">
                  <c:v>65.400000000000006</c:v>
                </c:pt>
                <c:pt idx="20">
                  <c:v>68.7</c:v>
                </c:pt>
                <c:pt idx="21">
                  <c:v>71.900000000000006</c:v>
                </c:pt>
                <c:pt idx="22">
                  <c:v>75.3</c:v>
                </c:pt>
                <c:pt idx="23" formatCode="General">
                  <c:v>76.5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92125712"/>
        <c:axId val="1992119728"/>
      </c:lineChart>
      <c:catAx>
        <c:axId val="19921257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2580000" vert="horz"/>
          <a:lstStyle/>
          <a:p>
            <a:pPr>
              <a:defRPr/>
            </a:pPr>
            <a:endParaRPr lang="tr-TR"/>
          </a:p>
        </c:txPr>
        <c:crossAx val="1992119728"/>
        <c:crosses val="autoZero"/>
        <c:auto val="1"/>
        <c:lblAlgn val="ctr"/>
        <c:lblOffset val="100"/>
        <c:noMultiLvlLbl val="0"/>
      </c:catAx>
      <c:valAx>
        <c:axId val="1992119728"/>
        <c:scaling>
          <c:orientation val="minMax"/>
          <c:max val="90"/>
          <c:min val="0"/>
        </c:scaling>
        <c:delete val="1"/>
        <c:axPos val="l"/>
        <c:numFmt formatCode="0.0" sourceLinked="1"/>
        <c:majorTickMark val="out"/>
        <c:minorTickMark val="none"/>
        <c:tickLblPos val="none"/>
        <c:crossAx val="1992125712"/>
        <c:crosses val="autoZero"/>
        <c:crossBetween val="between"/>
      </c:valAx>
      <c:spPr>
        <a:ln>
          <a:noFill/>
        </a:ln>
      </c:spPr>
    </c:plotArea>
    <c:legend>
      <c:legendPos val="r"/>
      <c:layout>
        <c:manualLayout>
          <c:xMode val="edge"/>
          <c:yMode val="edge"/>
          <c:x val="5.1767494089834505E-2"/>
          <c:y val="0.65967955555555557"/>
          <c:w val="0.34158983451536645"/>
          <c:h val="0.11318844444444442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 b="1">
          <a:latin typeface="Avenir LT Std Medium TR" pitchFamily="34" charset="-94"/>
        </a:defRPr>
      </a:pPr>
      <a:endParaRPr lang="tr-TR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3.0054179742870876E-2"/>
          <c:y val="7.2301186597090769E-2"/>
          <c:w val="0.94179759259260065"/>
          <c:h val="0.6870861111111115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Sayfa1!$H$1185</c:f>
              <c:strCache>
                <c:ptCount val="1"/>
                <c:pt idx="0">
                  <c:v>Evet, onaylıyorum</c:v>
                </c:pt>
              </c:strCache>
            </c:strRef>
          </c:tx>
          <c:spPr>
            <a:solidFill>
              <a:srgbClr val="33B8CE"/>
            </a:solidFill>
            <a:scene3d>
              <a:camera prst="orthographicFront"/>
              <a:lightRig rig="threePt" dir="t">
                <a:rot lat="0" lon="0" rev="1200000"/>
              </a:lightRig>
            </a:scene3d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33B8CE"/>
              </a:solidFill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/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AvenirLTStd Black Bold  TR" pitchFamily="34" charset="-94"/>
                  </a:defRPr>
                </a:pPr>
                <a:endParaRPr lang="tr-T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Sayfa1!$I$1185</c:f>
              <c:numCache>
                <c:formatCode>0.0</c:formatCode>
                <c:ptCount val="1"/>
                <c:pt idx="0">
                  <c:v>17.208690454450917</c:v>
                </c:pt>
              </c:numCache>
            </c:numRef>
          </c:val>
        </c:ser>
        <c:ser>
          <c:idx val="1"/>
          <c:order val="1"/>
          <c:tx>
            <c:strRef>
              <c:f>Sayfa1!$H$1186</c:f>
              <c:strCache>
                <c:ptCount val="1"/>
                <c:pt idx="0">
                  <c:v>Hayır, onaylamıyorum</c:v>
                </c:pt>
              </c:strCache>
            </c:strRef>
          </c:tx>
          <c:spPr>
            <a:solidFill>
              <a:srgbClr val="DE6255"/>
            </a:solidFill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AvenirLTStd Black Bold  TR" pitchFamily="34" charset="-94"/>
                  </a:defRPr>
                </a:pPr>
                <a:endParaRPr lang="tr-T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Sayfa1!$I$1186</c:f>
              <c:numCache>
                <c:formatCode>0.0</c:formatCode>
                <c:ptCount val="1"/>
                <c:pt idx="0">
                  <c:v>74.526439680184083</c:v>
                </c:pt>
              </c:numCache>
            </c:numRef>
          </c:val>
        </c:ser>
        <c:ser>
          <c:idx val="2"/>
          <c:order val="2"/>
          <c:tx>
            <c:strRef>
              <c:f>Sayfa1!$H$1187</c:f>
              <c:strCache>
                <c:ptCount val="1"/>
                <c:pt idx="0">
                  <c:v>Fikrim yok / Cevap yok</c:v>
                </c:pt>
              </c:strCache>
            </c:strRef>
          </c:tx>
          <c:spPr>
            <a:solidFill>
              <a:srgbClr val="939598"/>
            </a:solidFill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/>
          </c:spPr>
          <c:invertIfNegative val="0"/>
          <c:dLbls>
            <c:dLbl>
              <c:idx val="0"/>
              <c:layout>
                <c:manualLayout>
                  <c:x val="-5.0332314776902034E-3"/>
                  <c:y val="-7.27988939153887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AvenirLTStd Black Bold  TR" pitchFamily="34" charset="-94"/>
                  </a:defRPr>
                </a:pPr>
                <a:endParaRPr lang="tr-T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Sayfa1!$I$1187</c:f>
              <c:numCache>
                <c:formatCode>0.0</c:formatCode>
                <c:ptCount val="1"/>
                <c:pt idx="0">
                  <c:v>8.2648698653640285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992125168"/>
        <c:axId val="1992122448"/>
      </c:barChart>
      <c:catAx>
        <c:axId val="1992125168"/>
        <c:scaling>
          <c:orientation val="minMax"/>
        </c:scaling>
        <c:delete val="1"/>
        <c:axPos val="l"/>
        <c:majorTickMark val="out"/>
        <c:minorTickMark val="none"/>
        <c:tickLblPos val="none"/>
        <c:crossAx val="1992122448"/>
        <c:crosses val="autoZero"/>
        <c:auto val="1"/>
        <c:lblAlgn val="ctr"/>
        <c:lblOffset val="100"/>
        <c:noMultiLvlLbl val="0"/>
      </c:catAx>
      <c:valAx>
        <c:axId val="1992122448"/>
        <c:scaling>
          <c:orientation val="minMax"/>
          <c:max val="100"/>
          <c:min val="0"/>
        </c:scaling>
        <c:delete val="1"/>
        <c:axPos val="b"/>
        <c:numFmt formatCode="0.0" sourceLinked="1"/>
        <c:majorTickMark val="out"/>
        <c:minorTickMark val="none"/>
        <c:tickLblPos val="none"/>
        <c:crossAx val="199212516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1.1282725380655629E-2"/>
          <c:y val="0.61432833333335235"/>
          <c:w val="0.9693125802885908"/>
          <c:h val="0.28689388888889678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 b="0">
          <a:latin typeface="Avenir LT Std  Roman TR" pitchFamily="34" charset="-94"/>
        </a:defRPr>
      </a:pPr>
      <a:endParaRPr lang="tr-TR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7021235109526855E-2"/>
          <c:y val="2.052189367412828E-2"/>
          <c:w val="0.98175692814592508"/>
          <c:h val="0.67725710990621568"/>
        </c:manualLayout>
      </c:layout>
      <c:lineChart>
        <c:grouping val="standard"/>
        <c:varyColors val="0"/>
        <c:ser>
          <c:idx val="0"/>
          <c:order val="0"/>
          <c:tx>
            <c:strRef>
              <c:f>'[TÜRKİYENİN NABZI ZAMAN ÇİZELGELERİ eylül.xlsx]Sayfa1'!$B$197</c:f>
              <c:strCache>
                <c:ptCount val="1"/>
                <c:pt idx="0">
                  <c:v>Evet onaylıyorum </c:v>
                </c:pt>
              </c:strCache>
            </c:strRef>
          </c:tx>
          <c:spPr>
            <a:ln>
              <a:solidFill>
                <a:srgbClr val="33B8C8"/>
              </a:solidFill>
            </a:ln>
          </c:spPr>
          <c:marker>
            <c:spPr>
              <a:solidFill>
                <a:srgbClr val="33B8C8"/>
              </a:solidFill>
              <a:ln>
                <a:solidFill>
                  <a:srgbClr val="33B8C8"/>
                </a:solidFill>
              </a:ln>
            </c:spPr>
          </c:marker>
          <c:dLbls>
            <c:dLbl>
              <c:idx val="9"/>
              <c:layout>
                <c:manualLayout>
                  <c:x val="-7.4179689898884104E-3"/>
                  <c:y val="2.77572840159686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33B8C8"/>
                    </a:solidFill>
                    <a:latin typeface="AvenirLTStd Black Bold  TR" pitchFamily="34" charset="-94"/>
                  </a:defRPr>
                </a:pPr>
                <a:endParaRPr lang="tr-T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'[TÜRKİYENİN NABZI ZAMAN ÇİZELGELERİ eylül.xlsx]Sayfa1'!$C$196:$T$196</c:f>
              <c:strCache>
                <c:ptCount val="17"/>
                <c:pt idx="0">
                  <c:v>Aralık'13
</c:v>
                </c:pt>
                <c:pt idx="1">
                  <c:v>Şubat'14</c:v>
                </c:pt>
                <c:pt idx="2">
                  <c:v>Mart '14</c:v>
                </c:pt>
                <c:pt idx="3">
                  <c:v>Nisan '14</c:v>
                </c:pt>
                <c:pt idx="4">
                  <c:v>Mayıs '14</c:v>
                </c:pt>
                <c:pt idx="5">
                  <c:v>Ekim '14</c:v>
                </c:pt>
                <c:pt idx="6">
                  <c:v>Kasım '14</c:v>
                </c:pt>
                <c:pt idx="7">
                  <c:v>Aralık '14</c:v>
                </c:pt>
                <c:pt idx="8">
                  <c:v>Ocak '15</c:v>
                </c:pt>
                <c:pt idx="9">
                  <c:v>Şubat '15</c:v>
                </c:pt>
                <c:pt idx="10">
                  <c:v>Mart '15</c:v>
                </c:pt>
                <c:pt idx="11">
                  <c:v>Nisan '15</c:v>
                </c:pt>
                <c:pt idx="12">
                  <c:v>Mayıs'15 - 1</c:v>
                </c:pt>
                <c:pt idx="13">
                  <c:v>Mayıs'15 - 2</c:v>
                </c:pt>
                <c:pt idx="14">
                  <c:v>Haziran '15</c:v>
                </c:pt>
                <c:pt idx="15">
                  <c:v>Ağustos'15</c:v>
                </c:pt>
                <c:pt idx="16">
                  <c:v>Eylül'15</c:v>
                </c:pt>
              </c:strCache>
            </c:strRef>
          </c:cat>
          <c:val>
            <c:numRef>
              <c:f>'[TÜRKİYENİN NABZI ZAMAN ÇİZELGELERİ eylül.xlsx]Sayfa1'!$C$197:$T$197</c:f>
              <c:numCache>
                <c:formatCode>0.0</c:formatCode>
                <c:ptCount val="17"/>
                <c:pt idx="0">
                  <c:v>13</c:v>
                </c:pt>
                <c:pt idx="1">
                  <c:v>15</c:v>
                </c:pt>
                <c:pt idx="2" formatCode="General">
                  <c:v>16.100000000000001</c:v>
                </c:pt>
                <c:pt idx="3">
                  <c:v>14.4</c:v>
                </c:pt>
                <c:pt idx="4">
                  <c:v>14</c:v>
                </c:pt>
                <c:pt idx="5">
                  <c:v>16</c:v>
                </c:pt>
                <c:pt idx="6">
                  <c:v>11.832238155353664</c:v>
                </c:pt>
                <c:pt idx="7">
                  <c:v>10.213074790181576</c:v>
                </c:pt>
                <c:pt idx="8" formatCode="General">
                  <c:v>15.7</c:v>
                </c:pt>
                <c:pt idx="9" formatCode="General">
                  <c:v>13.6</c:v>
                </c:pt>
                <c:pt idx="10" formatCode="General">
                  <c:v>16.2</c:v>
                </c:pt>
                <c:pt idx="11" formatCode="General">
                  <c:v>15.5</c:v>
                </c:pt>
                <c:pt idx="12" formatCode="###0.0">
                  <c:v>14.852902627387671</c:v>
                </c:pt>
                <c:pt idx="13" formatCode="General">
                  <c:v>20.100000000000001</c:v>
                </c:pt>
                <c:pt idx="14" formatCode="General">
                  <c:v>25.5</c:v>
                </c:pt>
                <c:pt idx="15" formatCode="General">
                  <c:v>21.8</c:v>
                </c:pt>
                <c:pt idx="16" formatCode="General">
                  <c:v>17.2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'[TÜRKİYENİN NABZI ZAMAN ÇİZELGELERİ eylül.xlsx]Sayfa1'!$B$198</c:f>
              <c:strCache>
                <c:ptCount val="1"/>
                <c:pt idx="0">
                  <c:v>Hayır onaylamıyorum </c:v>
                </c:pt>
              </c:strCache>
            </c:strRef>
          </c:tx>
          <c:spPr>
            <a:ln>
              <a:solidFill>
                <a:srgbClr val="DE6255"/>
              </a:solidFill>
            </a:ln>
          </c:spPr>
          <c:marker>
            <c:spPr>
              <a:solidFill>
                <a:srgbClr val="DE6255"/>
              </a:solidFill>
              <a:ln>
                <a:solidFill>
                  <a:srgbClr val="DE6255"/>
                </a:solidFill>
              </a:ln>
            </c:spPr>
          </c:marker>
          <c:dLbls>
            <c:dLbl>
              <c:idx val="9"/>
              <c:layout>
                <c:manualLayout>
                  <c:x val="-2.826958239510605E-2"/>
                  <c:y val="-4.05183195292112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DE6255"/>
                    </a:solidFill>
                    <a:latin typeface="AvenirLTStd Black Bold  TR" pitchFamily="34" charset="-94"/>
                  </a:defRPr>
                </a:pPr>
                <a:endParaRPr lang="tr-TR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'[TÜRKİYENİN NABZI ZAMAN ÇİZELGELERİ eylül.xlsx]Sayfa1'!$C$196:$T$196</c:f>
              <c:strCache>
                <c:ptCount val="17"/>
                <c:pt idx="0">
                  <c:v>Aralık'13
</c:v>
                </c:pt>
                <c:pt idx="1">
                  <c:v>Şubat'14</c:v>
                </c:pt>
                <c:pt idx="2">
                  <c:v>Mart '14</c:v>
                </c:pt>
                <c:pt idx="3">
                  <c:v>Nisan '14</c:v>
                </c:pt>
                <c:pt idx="4">
                  <c:v>Mayıs '14</c:v>
                </c:pt>
                <c:pt idx="5">
                  <c:v>Ekim '14</c:v>
                </c:pt>
                <c:pt idx="6">
                  <c:v>Kasım '14</c:v>
                </c:pt>
                <c:pt idx="7">
                  <c:v>Aralık '14</c:v>
                </c:pt>
                <c:pt idx="8">
                  <c:v>Ocak '15</c:v>
                </c:pt>
                <c:pt idx="9">
                  <c:v>Şubat '15</c:v>
                </c:pt>
                <c:pt idx="10">
                  <c:v>Mart '15</c:v>
                </c:pt>
                <c:pt idx="11">
                  <c:v>Nisan '15</c:v>
                </c:pt>
                <c:pt idx="12">
                  <c:v>Mayıs'15 - 1</c:v>
                </c:pt>
                <c:pt idx="13">
                  <c:v>Mayıs'15 - 2</c:v>
                </c:pt>
                <c:pt idx="14">
                  <c:v>Haziran '15</c:v>
                </c:pt>
                <c:pt idx="15">
                  <c:v>Ağustos'15</c:v>
                </c:pt>
                <c:pt idx="16">
                  <c:v>Eylül'15</c:v>
                </c:pt>
              </c:strCache>
            </c:strRef>
          </c:cat>
          <c:val>
            <c:numRef>
              <c:f>'[TÜRKİYENİN NABZI ZAMAN ÇİZELGELERİ eylül.xlsx]Sayfa1'!$C$198:$T$198</c:f>
              <c:numCache>
                <c:formatCode>0.0</c:formatCode>
                <c:ptCount val="17"/>
                <c:pt idx="0">
                  <c:v>74.900000000000006</c:v>
                </c:pt>
                <c:pt idx="1">
                  <c:v>72.7</c:v>
                </c:pt>
                <c:pt idx="2" formatCode="General">
                  <c:v>72.900000000000006</c:v>
                </c:pt>
                <c:pt idx="3" formatCode="General">
                  <c:v>76.7</c:v>
                </c:pt>
                <c:pt idx="4" formatCode="General">
                  <c:v>77.7</c:v>
                </c:pt>
                <c:pt idx="5">
                  <c:v>77.3</c:v>
                </c:pt>
                <c:pt idx="6">
                  <c:v>82.1228829256534</c:v>
                </c:pt>
                <c:pt idx="7">
                  <c:v>81.078214265774363</c:v>
                </c:pt>
                <c:pt idx="8" formatCode="General">
                  <c:v>74.900000000000006</c:v>
                </c:pt>
                <c:pt idx="9" formatCode="General">
                  <c:v>75.900000000000006</c:v>
                </c:pt>
                <c:pt idx="10">
                  <c:v>76</c:v>
                </c:pt>
                <c:pt idx="11" formatCode="General">
                  <c:v>69.3</c:v>
                </c:pt>
                <c:pt idx="12" formatCode="###0.0">
                  <c:v>78.215339530447096</c:v>
                </c:pt>
                <c:pt idx="13" formatCode="General">
                  <c:v>71.400000000000006</c:v>
                </c:pt>
                <c:pt idx="14" formatCode="General">
                  <c:v>68.400000000000006</c:v>
                </c:pt>
                <c:pt idx="15" formatCode="General">
                  <c:v>69.400000000000006</c:v>
                </c:pt>
                <c:pt idx="16" formatCode="General">
                  <c:v>74.5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92128976"/>
        <c:axId val="1992126256"/>
      </c:lineChart>
      <c:catAx>
        <c:axId val="19921289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2580000" vert="horz"/>
          <a:lstStyle/>
          <a:p>
            <a:pPr>
              <a:defRPr/>
            </a:pPr>
            <a:endParaRPr lang="tr-TR"/>
          </a:p>
        </c:txPr>
        <c:crossAx val="1992126256"/>
        <c:crosses val="autoZero"/>
        <c:auto val="1"/>
        <c:lblAlgn val="ctr"/>
        <c:lblOffset val="100"/>
        <c:noMultiLvlLbl val="0"/>
      </c:catAx>
      <c:valAx>
        <c:axId val="1992126256"/>
        <c:scaling>
          <c:orientation val="minMax"/>
          <c:max val="90"/>
          <c:min val="0"/>
        </c:scaling>
        <c:delete val="1"/>
        <c:axPos val="l"/>
        <c:numFmt formatCode="0.0" sourceLinked="1"/>
        <c:majorTickMark val="out"/>
        <c:minorTickMark val="none"/>
        <c:tickLblPos val="none"/>
        <c:crossAx val="1992128976"/>
        <c:crosses val="autoZero"/>
        <c:crossBetween val="between"/>
      </c:valAx>
      <c:spPr>
        <a:ln>
          <a:noFill/>
        </a:ln>
      </c:spPr>
    </c:plotArea>
    <c:legend>
      <c:legendPos val="r"/>
      <c:layout>
        <c:manualLayout>
          <c:xMode val="edge"/>
          <c:yMode val="edge"/>
          <c:x val="0"/>
          <c:y val="0.86470850322400616"/>
          <c:w val="0.48613071191071888"/>
          <c:h val="0.13529149677599386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 b="1">
          <a:latin typeface="Avenir LT Std Medium TR" pitchFamily="34" charset="-94"/>
        </a:defRPr>
      </a:pPr>
      <a:endParaRPr lang="tr-TR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8216187000801932"/>
          <c:y val="3.8805555555555642E-2"/>
          <c:w val="0.55973353559893002"/>
          <c:h val="0.92238888888888892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chemeClr val="bg2">
                  <a:lumMod val="50000"/>
                </a:schemeClr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1"/>
              </a:solidFill>
            </c:spPr>
          </c:dPt>
          <c:dPt>
            <c:idx val="5"/>
            <c:invertIfNegative val="0"/>
            <c:bubble3D val="0"/>
            <c:spPr>
              <a:solidFill>
                <a:schemeClr val="accent4"/>
              </a:solidFill>
            </c:spPr>
          </c:dPt>
          <c:dPt>
            <c:idx val="6"/>
            <c:invertIfNegative val="0"/>
            <c:bubble3D val="0"/>
            <c:spPr>
              <a:solidFill>
                <a:schemeClr val="accent3"/>
              </a:solidFill>
            </c:spPr>
          </c:dPt>
          <c:dPt>
            <c:idx val="7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8"/>
            <c:invertIfNegative val="0"/>
            <c:bubble3D val="0"/>
            <c:spPr>
              <a:solidFill>
                <a:schemeClr val="accent6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Avenir LT Std Medium TR" pitchFamily="34" charset="-94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Sayfa1!$H$178:$H$186</c:f>
              <c:strCache>
                <c:ptCount val="9"/>
                <c:pt idx="0">
                  <c:v>Cevap yok</c:v>
                </c:pt>
                <c:pt idx="1">
                  <c:v>Protesto oy</c:v>
                </c:pt>
                <c:pt idx="2">
                  <c:v>Kararsızım</c:v>
                </c:pt>
                <c:pt idx="3">
                  <c:v>Diğer</c:v>
                </c:pt>
                <c:pt idx="4">
                  <c:v>SP</c:v>
                </c:pt>
                <c:pt idx="5">
                  <c:v>HDP</c:v>
                </c:pt>
                <c:pt idx="6">
                  <c:v>MHP</c:v>
                </c:pt>
                <c:pt idx="7">
                  <c:v>CHP</c:v>
                </c:pt>
                <c:pt idx="8">
                  <c:v>AKP</c:v>
                </c:pt>
              </c:strCache>
            </c:strRef>
          </c:cat>
          <c:val>
            <c:numRef>
              <c:f>Sayfa1!$I$178:$I$186</c:f>
              <c:numCache>
                <c:formatCode>0.0</c:formatCode>
                <c:ptCount val="9"/>
                <c:pt idx="0">
                  <c:v>2.6</c:v>
                </c:pt>
                <c:pt idx="1">
                  <c:v>2.7</c:v>
                </c:pt>
                <c:pt idx="2">
                  <c:v>7.5</c:v>
                </c:pt>
                <c:pt idx="3">
                  <c:v>1.3</c:v>
                </c:pt>
                <c:pt idx="4">
                  <c:v>1.5</c:v>
                </c:pt>
                <c:pt idx="5">
                  <c:v>11.3</c:v>
                </c:pt>
                <c:pt idx="6">
                  <c:v>13.3</c:v>
                </c:pt>
                <c:pt idx="7">
                  <c:v>23.8</c:v>
                </c:pt>
                <c:pt idx="8">
                  <c:v>36.1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5"/>
        <c:axId val="1992116464"/>
        <c:axId val="1992117552"/>
      </c:barChart>
      <c:catAx>
        <c:axId val="199211646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Avenir LT Std Medium TR" pitchFamily="34" charset="-94"/>
              </a:defRPr>
            </a:pPr>
            <a:endParaRPr lang="tr-TR"/>
          </a:p>
        </c:txPr>
        <c:crossAx val="1992117552"/>
        <c:crosses val="autoZero"/>
        <c:auto val="1"/>
        <c:lblAlgn val="ctr"/>
        <c:lblOffset val="100"/>
        <c:noMultiLvlLbl val="0"/>
      </c:catAx>
      <c:valAx>
        <c:axId val="1992117552"/>
        <c:scaling>
          <c:orientation val="minMax"/>
        </c:scaling>
        <c:delete val="1"/>
        <c:axPos val="b"/>
        <c:numFmt formatCode="0.0" sourceLinked="1"/>
        <c:majorTickMark val="out"/>
        <c:minorTickMark val="none"/>
        <c:tickLblPos val="none"/>
        <c:crossAx val="199211646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6698385197733507"/>
          <c:y val="3.8805555555555642E-2"/>
          <c:w val="0.60262990811724704"/>
          <c:h val="0.92238888888888892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bg2">
                  <a:lumMod val="50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1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4"/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3"/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5"/>
            <c:invertIfNegative val="0"/>
            <c:bubble3D val="0"/>
            <c:spPr>
              <a:solidFill>
                <a:schemeClr val="accent6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Avenir LT Std Medium TR" pitchFamily="34" charset="-94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Sayfa1!$H$201:$H$206</c:f>
              <c:strCache>
                <c:ptCount val="6"/>
                <c:pt idx="0">
                  <c:v>Diğer</c:v>
                </c:pt>
                <c:pt idx="1">
                  <c:v>SP</c:v>
                </c:pt>
                <c:pt idx="2">
                  <c:v>HDP</c:v>
                </c:pt>
                <c:pt idx="3">
                  <c:v>MHP</c:v>
                </c:pt>
                <c:pt idx="4">
                  <c:v>CHP</c:v>
                </c:pt>
                <c:pt idx="5">
                  <c:v>AKP</c:v>
                </c:pt>
              </c:strCache>
            </c:strRef>
          </c:cat>
          <c:val>
            <c:numRef>
              <c:f>Sayfa1!$I$201:$I$206</c:f>
              <c:numCache>
                <c:formatCode>0.0</c:formatCode>
                <c:ptCount val="6"/>
                <c:pt idx="0">
                  <c:v>1.4908256880733923</c:v>
                </c:pt>
                <c:pt idx="1">
                  <c:v>1.7201834862385321</c:v>
                </c:pt>
                <c:pt idx="2">
                  <c:v>12.958715596330276</c:v>
                </c:pt>
                <c:pt idx="3">
                  <c:v>15.252293577981671</c:v>
                </c:pt>
                <c:pt idx="4">
                  <c:v>27.293577981651342</c:v>
                </c:pt>
                <c:pt idx="5">
                  <c:v>41.399082568807295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5"/>
        <c:axId val="1993257648"/>
        <c:axId val="1993259280"/>
      </c:barChart>
      <c:catAx>
        <c:axId val="199325764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Avenir LT Std Medium TR" pitchFamily="34" charset="-94"/>
              </a:defRPr>
            </a:pPr>
            <a:endParaRPr lang="tr-TR"/>
          </a:p>
        </c:txPr>
        <c:crossAx val="1993259280"/>
        <c:crosses val="autoZero"/>
        <c:auto val="1"/>
        <c:lblAlgn val="ctr"/>
        <c:lblOffset val="100"/>
        <c:noMultiLvlLbl val="0"/>
      </c:catAx>
      <c:valAx>
        <c:axId val="1993259280"/>
        <c:scaling>
          <c:orientation val="minMax"/>
        </c:scaling>
        <c:delete val="1"/>
        <c:axPos val="b"/>
        <c:numFmt formatCode="0.0" sourceLinked="1"/>
        <c:majorTickMark val="out"/>
        <c:minorTickMark val="none"/>
        <c:tickLblPos val="none"/>
        <c:crossAx val="199325764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0026914951676816"/>
          <c:y val="9.6462338434110825E-2"/>
          <c:w val="0.56044615012974119"/>
          <c:h val="0.76312316149160597"/>
        </c:manualLayout>
      </c:layout>
      <c:pie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rgbClr val="F79646"/>
              </a:solidFill>
              <a:ln>
                <a:noFill/>
              </a:ln>
            </c:spPr>
          </c:dPt>
          <c:dPt>
            <c:idx val="1"/>
            <c:bubble3D val="0"/>
            <c:spPr>
              <a:solidFill>
                <a:srgbClr val="C0504D"/>
              </a:solidFill>
              <a:ln>
                <a:noFill/>
              </a:ln>
            </c:spPr>
          </c:dPt>
          <c:dPt>
            <c:idx val="2"/>
            <c:bubble3D val="0"/>
            <c:spPr>
              <a:solidFill>
                <a:srgbClr val="9BBB59"/>
              </a:solidFill>
              <a:ln>
                <a:noFill/>
              </a:ln>
            </c:spPr>
          </c:dPt>
          <c:dPt>
            <c:idx val="3"/>
            <c:bubble3D val="0"/>
            <c:spPr>
              <a:solidFill>
                <a:srgbClr val="8064A2"/>
              </a:solidFill>
              <a:ln>
                <a:noFill/>
              </a:ln>
            </c:spPr>
          </c:dPt>
          <c:dLbls>
            <c:dLbl>
              <c:idx val="0"/>
              <c:layout>
                <c:manualLayout>
                  <c:x val="-0.19563049921845388"/>
                  <c:y val="2.9666617144555044E-2"/>
                </c:manualLayout>
              </c:layout>
              <c:tx>
                <c:rich>
                  <a:bodyPr/>
                  <a:lstStyle/>
                  <a:p>
                    <a:pPr>
                      <a:defRPr sz="1400" b="1">
                        <a:solidFill>
                          <a:schemeClr val="tx1"/>
                        </a:solidFill>
                      </a:defRPr>
                    </a:pPr>
                    <a:r>
                      <a:rPr lang="en-US" sz="1400">
                        <a:solidFill>
                          <a:schemeClr val="tx1"/>
                        </a:solidFill>
                      </a:rPr>
                      <a:t>A</a:t>
                    </a:r>
                    <a:r>
                      <a:rPr lang="en-US" sz="1400"/>
                      <a:t>KP</a:t>
                    </a:r>
                  </a:p>
                  <a:p>
                    <a:pPr>
                      <a:defRPr sz="1400" b="1">
                        <a:solidFill>
                          <a:schemeClr val="tx1"/>
                        </a:solidFill>
                      </a:defRPr>
                    </a:pPr>
                    <a:r>
                      <a:rPr lang="en-US" sz="1400"/>
                      <a:t>260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1259719682109413"/>
                  <c:y val="-0.18837201010251078"/>
                </c:manualLayout>
              </c:layout>
              <c:tx>
                <c:rich>
                  <a:bodyPr/>
                  <a:lstStyle/>
                  <a:p>
                    <a:pPr>
                      <a:defRPr sz="1400" b="1">
                        <a:solidFill>
                          <a:schemeClr val="tx1"/>
                        </a:solidFill>
                      </a:defRPr>
                    </a:pPr>
                    <a:r>
                      <a:rPr lang="en-US" sz="1400">
                        <a:solidFill>
                          <a:schemeClr val="tx1"/>
                        </a:solidFill>
                      </a:rPr>
                      <a:t>C</a:t>
                    </a:r>
                    <a:r>
                      <a:rPr lang="en-US" sz="1400"/>
                      <a:t>HP</a:t>
                    </a:r>
                  </a:p>
                  <a:p>
                    <a:pPr>
                      <a:defRPr sz="1400" b="1">
                        <a:solidFill>
                          <a:schemeClr val="tx1"/>
                        </a:solidFill>
                      </a:defRPr>
                    </a:pPr>
                    <a:r>
                      <a:rPr lang="en-US" sz="1400"/>
                      <a:t>139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4376564483392881"/>
                  <c:y val="6.1202198781756055E-2"/>
                </c:manualLayout>
              </c:layout>
              <c:tx>
                <c:rich>
                  <a:bodyPr/>
                  <a:lstStyle/>
                  <a:p>
                    <a:pPr>
                      <a:defRPr sz="1400" b="1">
                        <a:solidFill>
                          <a:schemeClr val="tx1"/>
                        </a:solidFill>
                      </a:defRPr>
                    </a:pPr>
                    <a:r>
                      <a:rPr lang="en-US" sz="1400">
                        <a:solidFill>
                          <a:schemeClr val="tx1"/>
                        </a:solidFill>
                      </a:rPr>
                      <a:t>M</a:t>
                    </a:r>
                    <a:r>
                      <a:rPr lang="en-US" sz="1400"/>
                      <a:t>HP</a:t>
                    </a:r>
                  </a:p>
                  <a:p>
                    <a:pPr>
                      <a:defRPr sz="1400" b="1">
                        <a:solidFill>
                          <a:schemeClr val="tx1"/>
                        </a:solidFill>
                      </a:defRPr>
                    </a:pPr>
                    <a:r>
                      <a:rPr lang="en-US" sz="1400"/>
                      <a:t>71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0049648855241683"/>
                  <c:y val="0.16037735849056603"/>
                </c:manualLayout>
              </c:layout>
              <c:tx>
                <c:rich>
                  <a:bodyPr/>
                  <a:lstStyle/>
                  <a:p>
                    <a:pPr>
                      <a:defRPr sz="1400" b="1">
                        <a:solidFill>
                          <a:schemeClr val="tx1"/>
                        </a:solidFill>
                      </a:defRPr>
                    </a:pPr>
                    <a:r>
                      <a:rPr lang="en-US" sz="1400">
                        <a:solidFill>
                          <a:schemeClr val="tx1"/>
                        </a:solidFill>
                      </a:rPr>
                      <a:t>H</a:t>
                    </a:r>
                    <a:r>
                      <a:rPr lang="en-US" sz="1400"/>
                      <a:t>DP</a:t>
                    </a:r>
                  </a:p>
                  <a:p>
                    <a:pPr>
                      <a:defRPr sz="1400" b="1">
                        <a:solidFill>
                          <a:schemeClr val="tx1"/>
                        </a:solidFill>
                      </a:defRPr>
                    </a:pPr>
                    <a:r>
                      <a:rPr lang="en-US" sz="1400"/>
                      <a:t>80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solidFill>
                      <a:schemeClr val="tx1"/>
                    </a:solidFill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Sayfa1!$B$1605:$B$1608</c:f>
              <c:strCache>
                <c:ptCount val="4"/>
                <c:pt idx="0">
                  <c:v>AKP</c:v>
                </c:pt>
                <c:pt idx="1">
                  <c:v>CHP</c:v>
                </c:pt>
                <c:pt idx="2">
                  <c:v>MHP</c:v>
                </c:pt>
                <c:pt idx="3">
                  <c:v>HDP</c:v>
                </c:pt>
              </c:strCache>
            </c:strRef>
          </c:cat>
          <c:val>
            <c:numRef>
              <c:f>Sayfa1!$C$1605:$C$1608</c:f>
              <c:numCache>
                <c:formatCode>0</c:formatCode>
                <c:ptCount val="4"/>
                <c:pt idx="0">
                  <c:v>260</c:v>
                </c:pt>
                <c:pt idx="1">
                  <c:v>139</c:v>
                </c:pt>
                <c:pt idx="2">
                  <c:v>71</c:v>
                </c:pt>
                <c:pt idx="3">
                  <c:v>80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</c:spPr>
    </c:plotArea>
    <c:plotVisOnly val="1"/>
    <c:dispBlanksAs val="zero"/>
    <c:showDLblsOverMax val="0"/>
  </c:chart>
  <c:spPr>
    <a:ln>
      <a:noFill/>
    </a:ln>
  </c:spPr>
  <c:txPr>
    <a:bodyPr/>
    <a:lstStyle/>
    <a:p>
      <a:pPr>
        <a:defRPr sz="1400" b="0">
          <a:latin typeface="Avenir LT Std  Roman TR" pitchFamily="34" charset="-94"/>
        </a:defRPr>
      </a:pPr>
      <a:endParaRPr lang="tr-TR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3.0054179742870876E-2"/>
          <c:y val="7.2301186597090769E-2"/>
          <c:w val="0.94179759259260065"/>
          <c:h val="0.6870861111111115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Sayfa1!$H$91</c:f>
              <c:strCache>
                <c:ptCount val="1"/>
                <c:pt idx="0">
                  <c:v>Umutluyum</c:v>
                </c:pt>
              </c:strCache>
            </c:strRef>
          </c:tx>
          <c:spPr>
            <a:solidFill>
              <a:srgbClr val="33B8CE"/>
            </a:solidFill>
            <a:scene3d>
              <a:camera prst="orthographicFront"/>
              <a:lightRig rig="threePt" dir="t">
                <a:rot lat="0" lon="0" rev="1200000"/>
              </a:lightRig>
            </a:scene3d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33B8CE"/>
              </a:solidFill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/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AvenirLTStd Black Bold  TR" pitchFamily="34" charset="-94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Sayfa1!$I$91</c:f>
              <c:numCache>
                <c:formatCode>0.0</c:formatCode>
                <c:ptCount val="1"/>
                <c:pt idx="0">
                  <c:v>34.4</c:v>
                </c:pt>
              </c:numCache>
            </c:numRef>
          </c:val>
        </c:ser>
        <c:ser>
          <c:idx val="1"/>
          <c:order val="1"/>
          <c:tx>
            <c:strRef>
              <c:f>Sayfa1!$H$92</c:f>
              <c:strCache>
                <c:ptCount val="1"/>
                <c:pt idx="0">
                  <c:v>Umutsuzum</c:v>
                </c:pt>
              </c:strCache>
            </c:strRef>
          </c:tx>
          <c:spPr>
            <a:solidFill>
              <a:srgbClr val="DE6255"/>
            </a:solidFill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AvenirLTStd Black Bold  TR" pitchFamily="34" charset="-94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Sayfa1!$I$92</c:f>
              <c:numCache>
                <c:formatCode>0.0</c:formatCode>
                <c:ptCount val="1"/>
                <c:pt idx="0">
                  <c:v>45.9</c:v>
                </c:pt>
              </c:numCache>
            </c:numRef>
          </c:val>
        </c:ser>
        <c:ser>
          <c:idx val="2"/>
          <c:order val="2"/>
          <c:tx>
            <c:strRef>
              <c:f>Sayfa1!$H$93</c:f>
              <c:strCache>
                <c:ptCount val="1"/>
                <c:pt idx="0">
                  <c:v>Ne umutlu ne umutsuzum</c:v>
                </c:pt>
              </c:strCache>
            </c:strRef>
          </c:tx>
          <c:spPr>
            <a:solidFill>
              <a:srgbClr val="C4BD97"/>
            </a:solidFill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/>
          </c:spPr>
          <c:invertIfNegative val="0"/>
          <c:dLbls>
            <c:dLbl>
              <c:idx val="0"/>
              <c:layout>
                <c:manualLayout>
                  <c:x val="1.1915476190476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AvenirLTStd Black Bold  TR" pitchFamily="34" charset="-94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Sayfa1!$I$93</c:f>
              <c:numCache>
                <c:formatCode>0.0</c:formatCode>
                <c:ptCount val="1"/>
                <c:pt idx="0">
                  <c:v>17.7</c:v>
                </c:pt>
              </c:numCache>
            </c:numRef>
          </c:val>
        </c:ser>
        <c:ser>
          <c:idx val="3"/>
          <c:order val="3"/>
          <c:tx>
            <c:strRef>
              <c:f>Sayfa1!$H$94</c:f>
              <c:strCache>
                <c:ptCount val="1"/>
                <c:pt idx="0">
                  <c:v>Fikrim yok/Cevap yok</c:v>
                </c:pt>
              </c:strCache>
            </c:strRef>
          </c:tx>
          <c:spPr>
            <a:solidFill>
              <a:srgbClr val="939598"/>
            </a:solidFill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/>
          </c:spPr>
          <c:invertIfNegative val="0"/>
          <c:dLbls>
            <c:dLbl>
              <c:idx val="0"/>
              <c:layout>
                <c:manualLayout>
                  <c:x val="-4.8669391009668094E-3"/>
                  <c:y val="5.16672720668361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AvenirLTStd Black Bold  TR" pitchFamily="34" charset="-94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Sayfa1!$I$94</c:f>
              <c:numCache>
                <c:formatCode>0.0</c:formatCode>
                <c:ptCount val="1"/>
                <c:pt idx="0">
                  <c:v>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987265136"/>
        <c:axId val="1987255888"/>
      </c:barChart>
      <c:catAx>
        <c:axId val="1987265136"/>
        <c:scaling>
          <c:orientation val="minMax"/>
        </c:scaling>
        <c:delete val="1"/>
        <c:axPos val="l"/>
        <c:majorTickMark val="out"/>
        <c:minorTickMark val="none"/>
        <c:tickLblPos val="none"/>
        <c:crossAx val="1987255888"/>
        <c:crosses val="autoZero"/>
        <c:auto val="1"/>
        <c:lblAlgn val="ctr"/>
        <c:lblOffset val="100"/>
        <c:noMultiLvlLbl val="0"/>
      </c:catAx>
      <c:valAx>
        <c:axId val="1987255888"/>
        <c:scaling>
          <c:orientation val="minMax"/>
          <c:max val="100"/>
        </c:scaling>
        <c:delete val="1"/>
        <c:axPos val="b"/>
        <c:numFmt formatCode="0.0" sourceLinked="1"/>
        <c:majorTickMark val="out"/>
        <c:minorTickMark val="none"/>
        <c:tickLblPos val="none"/>
        <c:crossAx val="198726513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5.3314484126984467E-2"/>
          <c:y val="0.63283111111111578"/>
          <c:w val="0.89716984126984123"/>
          <c:h val="0.2897811111111111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 b="0">
          <a:latin typeface="Avenir LT Std  Roman TR" pitchFamily="34" charset="-94"/>
        </a:defRPr>
      </a:pPr>
      <a:endParaRPr lang="tr-TR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1718804741667344E-2"/>
          <c:y val="7.071100876564293E-2"/>
          <c:w val="0.99195068112771156"/>
          <c:h val="0.75497458920053762"/>
        </c:manualLayout>
      </c:layout>
      <c:lineChart>
        <c:grouping val="standard"/>
        <c:varyColors val="0"/>
        <c:ser>
          <c:idx val="0"/>
          <c:order val="0"/>
          <c:tx>
            <c:strRef>
              <c:f>Sayfa1!$A$22</c:f>
              <c:strCache>
                <c:ptCount val="1"/>
                <c:pt idx="0">
                  <c:v>Umutluyum</c:v>
                </c:pt>
              </c:strCache>
            </c:strRef>
          </c:tx>
          <c:spPr>
            <a:ln>
              <a:solidFill>
                <a:srgbClr val="33B8C8"/>
              </a:solidFill>
            </a:ln>
          </c:spPr>
          <c:marker>
            <c:spPr>
              <a:solidFill>
                <a:srgbClr val="33B8C8"/>
              </a:solidFill>
              <a:ln>
                <a:solidFill>
                  <a:srgbClr val="33B8C8"/>
                </a:solidFill>
              </a:ln>
            </c:spPr>
          </c:marker>
          <c:dLbls>
            <c:dLbl>
              <c:idx val="2"/>
              <c:layout>
                <c:manualLayout>
                  <c:x val="-3.1031010536398469E-2"/>
                  <c:y val="2.90433760683760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3.9809147509578542E-2"/>
                  <c:y val="-4.04405982905982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2.4603208812260538E-2"/>
                  <c:y val="-4.04405982905982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3.2206178160919544E-2"/>
                  <c:y val="-3.50132478632478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layout>
                <c:manualLayout>
                  <c:x val="-3.5748204022988506E-2"/>
                  <c:y val="3.00361111111111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layout>
                <c:manualLayout>
                  <c:x val="-2.9164990421455938E-2"/>
                  <c:y val="3.55423076923076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layout>
                <c:manualLayout>
                  <c:x val="-3.676795977011494E-2"/>
                  <c:y val="4.36833333333333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6"/>
              <c:layout>
                <c:manualLayout>
                  <c:x val="-2.9164990421455938E-2"/>
                  <c:y val="4.639700854700854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7"/>
              <c:layout>
                <c:manualLayout>
                  <c:x val="-3.0685584291187739E-2"/>
                  <c:y val="3.01149572649572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9"/>
              <c:layout>
                <c:manualLayout>
                  <c:x val="-3.828855363984663E-2"/>
                  <c:y val="6.53927350427350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rgbClr val="33B8C8"/>
                    </a:solidFill>
                  </a:defRPr>
                </a:pPr>
                <a:endParaRPr lang="tr-T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Sayfa1!$B$21:$X$21</c:f>
              <c:strCache>
                <c:ptCount val="22"/>
                <c:pt idx="0">
                  <c:v>Kasım '13</c:v>
                </c:pt>
                <c:pt idx="1">
                  <c:v>Aralık '13</c:v>
                </c:pt>
                <c:pt idx="2">
                  <c:v>Ocak '14</c:v>
                </c:pt>
                <c:pt idx="3">
                  <c:v>Şubat '14</c:v>
                </c:pt>
                <c:pt idx="4">
                  <c:v>Mart '14</c:v>
                </c:pt>
                <c:pt idx="5">
                  <c:v>Nisan '14</c:v>
                </c:pt>
                <c:pt idx="6">
                  <c:v>Mayıs '14</c:v>
                </c:pt>
                <c:pt idx="7">
                  <c:v>Haziran '14</c:v>
                </c:pt>
                <c:pt idx="8">
                  <c:v>Temmuz '14</c:v>
                </c:pt>
                <c:pt idx="9">
                  <c:v>Ağustos '14</c:v>
                </c:pt>
                <c:pt idx="10">
                  <c:v>Eylül '14</c:v>
                </c:pt>
                <c:pt idx="11">
                  <c:v>Ekim'14</c:v>
                </c:pt>
                <c:pt idx="12">
                  <c:v>Kasım '14</c:v>
                </c:pt>
                <c:pt idx="13">
                  <c:v>Aralık '14</c:v>
                </c:pt>
                <c:pt idx="14">
                  <c:v>Ocak '15</c:v>
                </c:pt>
                <c:pt idx="15">
                  <c:v>Şubat '15</c:v>
                </c:pt>
                <c:pt idx="16">
                  <c:v>Mart '15</c:v>
                </c:pt>
                <c:pt idx="17">
                  <c:v>Mayıs'15 </c:v>
                </c:pt>
                <c:pt idx="18">
                  <c:v>Haziran '15</c:v>
                </c:pt>
                <c:pt idx="19">
                  <c:v>Temmuz '15</c:v>
                </c:pt>
                <c:pt idx="20">
                  <c:v>Ağustos '15</c:v>
                </c:pt>
                <c:pt idx="21">
                  <c:v>Eylül '15</c:v>
                </c:pt>
              </c:strCache>
            </c:strRef>
          </c:cat>
          <c:val>
            <c:numRef>
              <c:f>Sayfa1!$B$22:$X$22</c:f>
              <c:numCache>
                <c:formatCode>General</c:formatCode>
                <c:ptCount val="22"/>
                <c:pt idx="0">
                  <c:v>46.7</c:v>
                </c:pt>
                <c:pt idx="1">
                  <c:v>43.9</c:v>
                </c:pt>
                <c:pt idx="2">
                  <c:v>40</c:v>
                </c:pt>
                <c:pt idx="3">
                  <c:v>42.5</c:v>
                </c:pt>
                <c:pt idx="4">
                  <c:v>43.5</c:v>
                </c:pt>
                <c:pt idx="5">
                  <c:v>50.9</c:v>
                </c:pt>
                <c:pt idx="6">
                  <c:v>44.4</c:v>
                </c:pt>
                <c:pt idx="7" formatCode="0.0">
                  <c:v>44</c:v>
                </c:pt>
                <c:pt idx="8">
                  <c:v>45.6</c:v>
                </c:pt>
                <c:pt idx="9">
                  <c:v>44.1</c:v>
                </c:pt>
                <c:pt idx="10">
                  <c:v>46.9</c:v>
                </c:pt>
                <c:pt idx="11" formatCode="0.0">
                  <c:v>40.4</c:v>
                </c:pt>
                <c:pt idx="12" formatCode="0.0">
                  <c:v>43.8</c:v>
                </c:pt>
                <c:pt idx="13" formatCode="0.0">
                  <c:v>40</c:v>
                </c:pt>
                <c:pt idx="14">
                  <c:v>41.5</c:v>
                </c:pt>
                <c:pt idx="15" formatCode="0.0">
                  <c:v>41</c:v>
                </c:pt>
                <c:pt idx="16" formatCode="0.0">
                  <c:v>40.200000000000003</c:v>
                </c:pt>
                <c:pt idx="17">
                  <c:v>41.2</c:v>
                </c:pt>
                <c:pt idx="18">
                  <c:v>42.2</c:v>
                </c:pt>
                <c:pt idx="19">
                  <c:v>39.4</c:v>
                </c:pt>
                <c:pt idx="20">
                  <c:v>35.799999999999997</c:v>
                </c:pt>
                <c:pt idx="21" formatCode="###0.0">
                  <c:v>34.4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Sayfa1!$A$23</c:f>
              <c:strCache>
                <c:ptCount val="1"/>
                <c:pt idx="0">
                  <c:v>Umutsuzum</c:v>
                </c:pt>
              </c:strCache>
            </c:strRef>
          </c:tx>
          <c:spPr>
            <a:ln>
              <a:solidFill>
                <a:srgbClr val="DE6255"/>
              </a:solidFill>
            </a:ln>
          </c:spPr>
          <c:marker>
            <c:spPr>
              <a:solidFill>
                <a:srgbClr val="DE6255"/>
              </a:solidFill>
              <a:ln>
                <a:solidFill>
                  <a:srgbClr val="DE6255"/>
                </a:solidFill>
              </a:ln>
            </c:spPr>
          </c:marker>
          <c:dLbls>
            <c:dLbl>
              <c:idx val="2"/>
              <c:layout>
                <c:manualLayout>
                  <c:x val="-4.0242694403169799E-2"/>
                  <c:y val="-4.45867574413471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3.9809147509578542E-2"/>
                  <c:y val="4.96902777777777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2.4603208812260538E-2"/>
                  <c:y val="3.77269230769230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layout>
                <c:manualLayout>
                  <c:x val="-2.7508620689655171E-2"/>
                  <c:y val="-3.76405982905982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layout>
                <c:manualLayout>
                  <c:x val="-2.9164990421455938E-2"/>
                  <c:y val="-3.55423076923076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layout>
                <c:manualLayout>
                  <c:x val="-2.9164990421455938E-2"/>
                  <c:y val="-3.825598290598285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6"/>
              <c:layout>
                <c:manualLayout>
                  <c:x val="-2.9164990421455938E-2"/>
                  <c:y val="-3.55423076923076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7"/>
              <c:layout>
                <c:manualLayout>
                  <c:x val="-3.676795977011494E-2"/>
                  <c:y val="-4.36833333333332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9"/>
              <c:layout>
                <c:manualLayout>
                  <c:x val="-3.0685584291187739E-2"/>
                  <c:y val="-4.73016203703703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0"/>
              <c:layout>
                <c:manualLayout>
                  <c:x val="-3.8288553639846741E-2"/>
                  <c:y val="-3.28286324786324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1"/>
              <c:layout>
                <c:manualLayout>
                  <c:x val="-3.0411877394637132E-3"/>
                  <c:y val="-3.282863247863242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rgbClr val="DE6255"/>
                    </a:solidFill>
                  </a:defRPr>
                </a:pPr>
                <a:endParaRPr lang="tr-TR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Sayfa1!$B$21:$X$21</c:f>
              <c:strCache>
                <c:ptCount val="22"/>
                <c:pt idx="0">
                  <c:v>Kasım '13</c:v>
                </c:pt>
                <c:pt idx="1">
                  <c:v>Aralık '13</c:v>
                </c:pt>
                <c:pt idx="2">
                  <c:v>Ocak '14</c:v>
                </c:pt>
                <c:pt idx="3">
                  <c:v>Şubat '14</c:v>
                </c:pt>
                <c:pt idx="4">
                  <c:v>Mart '14</c:v>
                </c:pt>
                <c:pt idx="5">
                  <c:v>Nisan '14</c:v>
                </c:pt>
                <c:pt idx="6">
                  <c:v>Mayıs '14</c:v>
                </c:pt>
                <c:pt idx="7">
                  <c:v>Haziran '14</c:v>
                </c:pt>
                <c:pt idx="8">
                  <c:v>Temmuz '14</c:v>
                </c:pt>
                <c:pt idx="9">
                  <c:v>Ağustos '14</c:v>
                </c:pt>
                <c:pt idx="10">
                  <c:v>Eylül '14</c:v>
                </c:pt>
                <c:pt idx="11">
                  <c:v>Ekim'14</c:v>
                </c:pt>
                <c:pt idx="12">
                  <c:v>Kasım '14</c:v>
                </c:pt>
                <c:pt idx="13">
                  <c:v>Aralık '14</c:v>
                </c:pt>
                <c:pt idx="14">
                  <c:v>Ocak '15</c:v>
                </c:pt>
                <c:pt idx="15">
                  <c:v>Şubat '15</c:v>
                </c:pt>
                <c:pt idx="16">
                  <c:v>Mart '15</c:v>
                </c:pt>
                <c:pt idx="17">
                  <c:v>Mayıs'15 </c:v>
                </c:pt>
                <c:pt idx="18">
                  <c:v>Haziran '15</c:v>
                </c:pt>
                <c:pt idx="19">
                  <c:v>Temmuz '15</c:v>
                </c:pt>
                <c:pt idx="20">
                  <c:v>Ağustos '15</c:v>
                </c:pt>
                <c:pt idx="21">
                  <c:v>Eylül '15</c:v>
                </c:pt>
              </c:strCache>
            </c:strRef>
          </c:cat>
          <c:val>
            <c:numRef>
              <c:f>Sayfa1!$B$23:$X$23</c:f>
              <c:numCache>
                <c:formatCode>General</c:formatCode>
                <c:ptCount val="22"/>
                <c:pt idx="0">
                  <c:v>33.4</c:v>
                </c:pt>
                <c:pt idx="1">
                  <c:v>37.4</c:v>
                </c:pt>
                <c:pt idx="2">
                  <c:v>42</c:v>
                </c:pt>
                <c:pt idx="3">
                  <c:v>42.9</c:v>
                </c:pt>
                <c:pt idx="4">
                  <c:v>40.700000000000003</c:v>
                </c:pt>
                <c:pt idx="5">
                  <c:v>34.700000000000003</c:v>
                </c:pt>
                <c:pt idx="6">
                  <c:v>42.4</c:v>
                </c:pt>
                <c:pt idx="7">
                  <c:v>40.5</c:v>
                </c:pt>
                <c:pt idx="8">
                  <c:v>38.1</c:v>
                </c:pt>
                <c:pt idx="9">
                  <c:v>40.299999999999997</c:v>
                </c:pt>
                <c:pt idx="10">
                  <c:v>35.5</c:v>
                </c:pt>
                <c:pt idx="11" formatCode="0.0">
                  <c:v>41.2</c:v>
                </c:pt>
                <c:pt idx="12" formatCode="0.0">
                  <c:v>41.9</c:v>
                </c:pt>
                <c:pt idx="13" formatCode="0.0">
                  <c:v>42.7</c:v>
                </c:pt>
                <c:pt idx="14">
                  <c:v>43.8</c:v>
                </c:pt>
                <c:pt idx="15">
                  <c:v>43.6</c:v>
                </c:pt>
                <c:pt idx="16">
                  <c:v>41.7</c:v>
                </c:pt>
                <c:pt idx="17">
                  <c:v>44.3</c:v>
                </c:pt>
                <c:pt idx="18">
                  <c:v>42.2</c:v>
                </c:pt>
                <c:pt idx="19">
                  <c:v>40.700000000000003</c:v>
                </c:pt>
                <c:pt idx="20">
                  <c:v>46.9</c:v>
                </c:pt>
                <c:pt idx="21" formatCode="###0.0">
                  <c:v>45.9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87258064"/>
        <c:axId val="1987266224"/>
      </c:lineChart>
      <c:catAx>
        <c:axId val="1987258064"/>
        <c:scaling>
          <c:orientation val="minMax"/>
        </c:scaling>
        <c:delete val="0"/>
        <c:axPos val="b"/>
        <c:numFmt formatCode="@" sourceLinked="0"/>
        <c:majorTickMark val="out"/>
        <c:minorTickMark val="none"/>
        <c:tickLblPos val="nextTo"/>
        <c:txPr>
          <a:bodyPr rot="-2280000"/>
          <a:lstStyle/>
          <a:p>
            <a:pPr>
              <a:defRPr sz="1200"/>
            </a:pPr>
            <a:endParaRPr lang="tr-TR"/>
          </a:p>
        </c:txPr>
        <c:crossAx val="1987266224"/>
        <c:crosses val="autoZero"/>
        <c:auto val="1"/>
        <c:lblAlgn val="ctr"/>
        <c:lblOffset val="100"/>
        <c:noMultiLvlLbl val="0"/>
      </c:catAx>
      <c:valAx>
        <c:axId val="1987266224"/>
        <c:scaling>
          <c:orientation val="minMax"/>
          <c:max val="70"/>
          <c:min val="20"/>
        </c:scaling>
        <c:delete val="1"/>
        <c:axPos val="l"/>
        <c:numFmt formatCode="General" sourceLinked="1"/>
        <c:majorTickMark val="out"/>
        <c:minorTickMark val="none"/>
        <c:tickLblPos val="none"/>
        <c:crossAx val="19872580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2.952004737860759E-2"/>
          <c:y val="0.70067606837606833"/>
          <c:w val="0.18445905172413793"/>
          <c:h val="0.10966047008547007"/>
        </c:manualLayout>
      </c:layout>
      <c:overlay val="0"/>
      <c:txPr>
        <a:bodyPr/>
        <a:lstStyle/>
        <a:p>
          <a:pPr>
            <a:defRPr sz="1200"/>
          </a:pPr>
          <a:endParaRPr lang="tr-TR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b="1">
          <a:latin typeface="Avenir LT Std Medium TR" pitchFamily="34" charset="-94"/>
        </a:defRPr>
      </a:pPr>
      <a:endParaRPr lang="tr-T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604285714285715"/>
          <c:y val="6.25E-2"/>
          <c:w val="0.42742063492063775"/>
          <c:h val="0.85484126984126951"/>
        </c:manualLayout>
      </c:layout>
      <c:pie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rgbClr val="33B8CE"/>
              </a:solidFill>
              <a:ln>
                <a:noFill/>
              </a:ln>
            </c:spPr>
          </c:dPt>
          <c:dPt>
            <c:idx val="1"/>
            <c:bubble3D val="0"/>
            <c:spPr>
              <a:solidFill>
                <a:srgbClr val="DE6255"/>
              </a:solidFill>
              <a:ln>
                <a:noFill/>
              </a:ln>
            </c:spPr>
          </c:dPt>
          <c:dPt>
            <c:idx val="2"/>
            <c:bubble3D val="0"/>
            <c:spPr>
              <a:solidFill>
                <a:sysClr val="window" lastClr="FFFFFF">
                  <a:lumMod val="50000"/>
                </a:sysClr>
              </a:solidFill>
              <a:ln>
                <a:noFill/>
              </a:ln>
            </c:spPr>
          </c:dPt>
          <c:dLbls>
            <c:dLbl>
              <c:idx val="0"/>
              <c:layout>
                <c:manualLayout>
                  <c:x val="-0.12357514903660742"/>
                  <c:y val="5.23079797317004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1259710268774541"/>
                  <c:y val="-0.150636118401866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3.2089360922908212E-2"/>
                  <c:y val="0.137655839895013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tx1"/>
                    </a:solidFill>
                    <a:latin typeface="AvenirLTStd Black Bold  TR" pitchFamily="34" charset="-94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Sayfa1!$B$104:$B$106</c:f>
              <c:strCache>
                <c:ptCount val="3"/>
                <c:pt idx="0">
                  <c:v>İyi yönetildiğini düşünüyorum</c:v>
                </c:pt>
                <c:pt idx="1">
                  <c:v>Kötü yönetildiğini düşünüyorum</c:v>
                </c:pt>
                <c:pt idx="2">
                  <c:v>Fikrim yok / Cevap yok</c:v>
                </c:pt>
              </c:strCache>
            </c:strRef>
          </c:cat>
          <c:val>
            <c:numRef>
              <c:f>Sayfa1!$D$104:$D$106</c:f>
              <c:numCache>
                <c:formatCode>0.0</c:formatCode>
                <c:ptCount val="3"/>
                <c:pt idx="0">
                  <c:v>26.1</c:v>
                </c:pt>
                <c:pt idx="1">
                  <c:v>64.599999999999994</c:v>
                </c:pt>
                <c:pt idx="2">
                  <c:v>9.3000000000000007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</c:spPr>
    </c:plotArea>
    <c:legend>
      <c:legendPos val="r"/>
      <c:layout>
        <c:manualLayout>
          <c:xMode val="edge"/>
          <c:yMode val="edge"/>
          <c:x val="0.56017622121075206"/>
          <c:y val="0.19749200655868371"/>
          <c:w val="0.41488710317460475"/>
          <c:h val="0.66538400029434663"/>
        </c:manualLayout>
      </c:layout>
      <c:overlay val="0"/>
      <c:txPr>
        <a:bodyPr/>
        <a:lstStyle/>
        <a:p>
          <a:pPr rtl="0">
            <a:defRPr sz="1400"/>
          </a:pPr>
          <a:endParaRPr lang="tr-TR"/>
        </a:p>
      </c:txPr>
    </c:legend>
    <c:plotVisOnly val="1"/>
    <c:dispBlanksAs val="zero"/>
    <c:showDLblsOverMax val="0"/>
  </c:chart>
  <c:spPr>
    <a:ln>
      <a:noFill/>
    </a:ln>
  </c:spPr>
  <c:txPr>
    <a:bodyPr/>
    <a:lstStyle/>
    <a:p>
      <a:pPr>
        <a:defRPr sz="1400" b="0">
          <a:latin typeface="Avenir LT Std  Roman TR" pitchFamily="34" charset="-94"/>
        </a:defRPr>
      </a:pPr>
      <a:endParaRPr lang="tr-TR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9865513368032379E-2"/>
          <c:y val="4.0314160076395683E-2"/>
          <c:w val="0.94763565783426273"/>
          <c:h val="0.68917877072022649"/>
        </c:manualLayout>
      </c:layout>
      <c:lineChart>
        <c:grouping val="standard"/>
        <c:varyColors val="0"/>
        <c:ser>
          <c:idx val="0"/>
          <c:order val="0"/>
          <c:tx>
            <c:strRef>
              <c:f>Sayfa1!$B$215</c:f>
              <c:strCache>
                <c:ptCount val="1"/>
                <c:pt idx="0">
                  <c:v>İyi yönetildiğini düşünüyorum</c:v>
                </c:pt>
              </c:strCache>
            </c:strRef>
          </c:tx>
          <c:spPr>
            <a:ln>
              <a:solidFill>
                <a:srgbClr val="33B8C8"/>
              </a:solidFill>
            </a:ln>
          </c:spPr>
          <c:marker>
            <c:spPr>
              <a:solidFill>
                <a:srgbClr val="33B8C8"/>
              </a:solidFill>
              <a:ln>
                <a:solidFill>
                  <a:srgbClr val="33B8C8"/>
                </a:solidFill>
              </a:ln>
            </c:spPr>
          </c:marker>
          <c:dLbls>
            <c:dLbl>
              <c:idx val="1"/>
              <c:layout>
                <c:manualLayout>
                  <c:x val="-3.1911423718307665E-2"/>
                  <c:y val="3.74112867124446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3.7890240992603255E-2"/>
                  <c:y val="5.03074204969596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7284180386542591E-2"/>
                  <c:y val="2.59389175651708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3.1911423718307665E-2"/>
                  <c:y val="4.73853959145421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3.2431583620160243E-2"/>
                  <c:y val="-2.99224660333375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3.9405392507754801E-2"/>
                  <c:y val="3.67693633126325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3.2763540921021246E-2"/>
                  <c:y val="-3.433166022844996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3.4210606309142869E-2"/>
                  <c:y val="4.11343458428225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layout>
                <c:manualLayout>
                  <c:x val="-2.5769028871391188E-2"/>
                  <c:y val="-4.44589797933304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layout>
                <c:manualLayout>
                  <c:x val="-4.0535552374134851E-2"/>
                  <c:y val="4.40607263945851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6"/>
              <c:layout>
                <c:manualLayout>
                  <c:x val="-4.6582080649009802E-2"/>
                  <c:y val="4.40607263945851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7"/>
              <c:layout>
                <c:manualLayout>
                  <c:x val="-2.8520639465520244E-3"/>
                  <c:y val="3.97560506054709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8"/>
              <c:layout>
                <c:manualLayout>
                  <c:x val="-2.8873538242194002E-2"/>
                  <c:y val="4.79277968490691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rgbClr val="33B8C8"/>
                    </a:solidFill>
                    <a:latin typeface="AvenirLTStd Black Bold  TR" pitchFamily="34" charset="-94"/>
                  </a:defRPr>
                </a:pPr>
                <a:endParaRPr lang="tr-T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Sayfa1!$C$214:$U$214</c:f>
              <c:strCache>
                <c:ptCount val="18"/>
                <c:pt idx="0">
                  <c:v>Nisan '14</c:v>
                </c:pt>
                <c:pt idx="1">
                  <c:v>Mayıs '14</c:v>
                </c:pt>
                <c:pt idx="2">
                  <c:v>Haziran '14</c:v>
                </c:pt>
                <c:pt idx="3">
                  <c:v>Temmuz '14</c:v>
                </c:pt>
                <c:pt idx="4">
                  <c:v>Ağustos '14</c:v>
                </c:pt>
                <c:pt idx="5">
                  <c:v>Eylül '14</c:v>
                </c:pt>
                <c:pt idx="6">
                  <c:v>Ekim '14</c:v>
                </c:pt>
                <c:pt idx="7">
                  <c:v>Kasım'14</c:v>
                </c:pt>
                <c:pt idx="8">
                  <c:v>Aralık '14</c:v>
                </c:pt>
                <c:pt idx="9">
                  <c:v>Ocak '15</c:v>
                </c:pt>
                <c:pt idx="10">
                  <c:v>Şubat'15</c:v>
                </c:pt>
                <c:pt idx="11">
                  <c:v>Mart'15</c:v>
                </c:pt>
                <c:pt idx="12">
                  <c:v>Nisan'15</c:v>
                </c:pt>
                <c:pt idx="13">
                  <c:v>Mayıs'15 </c:v>
                </c:pt>
                <c:pt idx="14">
                  <c:v>Haziran '15</c:v>
                </c:pt>
                <c:pt idx="15">
                  <c:v>Temmuz'15</c:v>
                </c:pt>
                <c:pt idx="16">
                  <c:v>Ağustos '15</c:v>
                </c:pt>
                <c:pt idx="17">
                  <c:v>Eylül '15</c:v>
                </c:pt>
              </c:strCache>
            </c:strRef>
          </c:cat>
          <c:val>
            <c:numRef>
              <c:f>Sayfa1!$C$215:$U$215</c:f>
              <c:numCache>
                <c:formatCode>General</c:formatCode>
                <c:ptCount val="18"/>
                <c:pt idx="0">
                  <c:v>45.8</c:v>
                </c:pt>
                <c:pt idx="1">
                  <c:v>42.5</c:v>
                </c:pt>
                <c:pt idx="2">
                  <c:v>40.6</c:v>
                </c:pt>
                <c:pt idx="3">
                  <c:v>41.1</c:v>
                </c:pt>
                <c:pt idx="4">
                  <c:v>45.7</c:v>
                </c:pt>
                <c:pt idx="5">
                  <c:v>43</c:v>
                </c:pt>
                <c:pt idx="6">
                  <c:v>39.5</c:v>
                </c:pt>
                <c:pt idx="7">
                  <c:v>40.200000000000003</c:v>
                </c:pt>
                <c:pt idx="8" formatCode="0.0">
                  <c:v>36.027690418147095</c:v>
                </c:pt>
                <c:pt idx="9">
                  <c:v>39.9</c:v>
                </c:pt>
                <c:pt idx="10" formatCode="0.0">
                  <c:v>38</c:v>
                </c:pt>
                <c:pt idx="11">
                  <c:v>36.1</c:v>
                </c:pt>
                <c:pt idx="12" formatCode="0.0">
                  <c:v>33.5</c:v>
                </c:pt>
                <c:pt idx="13">
                  <c:v>36.5</c:v>
                </c:pt>
                <c:pt idx="14">
                  <c:v>34.9</c:v>
                </c:pt>
                <c:pt idx="15">
                  <c:v>31.8</c:v>
                </c:pt>
                <c:pt idx="16">
                  <c:v>26.4</c:v>
                </c:pt>
                <c:pt idx="17">
                  <c:v>26.1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Sayfa1!$B$216</c:f>
              <c:strCache>
                <c:ptCount val="1"/>
                <c:pt idx="0">
                  <c:v> Kötü yönetildiğini düşünüyorum</c:v>
                </c:pt>
              </c:strCache>
            </c:strRef>
          </c:tx>
          <c:spPr>
            <a:ln>
              <a:solidFill>
                <a:srgbClr val="DE6255"/>
              </a:solidFill>
            </a:ln>
          </c:spPr>
          <c:marker>
            <c:spPr>
              <a:solidFill>
                <a:srgbClr val="DE6255"/>
              </a:solidFill>
              <a:ln>
                <a:solidFill>
                  <a:srgbClr val="DE6255"/>
                </a:solidFill>
              </a:ln>
            </c:spPr>
          </c:marker>
          <c:dLbls>
            <c:dLbl>
              <c:idx val="1"/>
              <c:layout>
                <c:manualLayout>
                  <c:x val="-2.4917139067719682E-2"/>
                  <c:y val="-4.73851341268990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3.031448341684562E-2"/>
                  <c:y val="-3.67693633126325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mtClean="0"/>
                      <a:t>50,0</a:t>
                    </a:r>
                    <a:endParaRPr lang="en-US"/>
                  </a:p>
                </c:rich>
              </c:tx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3.1911423718307665E-2"/>
                  <c:y val="-4.73851341268990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3.5989628998125862E-2"/>
                  <c:y val="-5.42239513832478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4.5465998568360776E-2"/>
                  <c:y val="-4.75998090600942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3.6375089477451786E-2"/>
                  <c:y val="-4.218458618636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3.2695418754473959E-2"/>
                  <c:y val="4.319237195502989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3.9376640419947512E-2"/>
                  <c:y val="-4.62515464831857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layout>
                <c:manualLayout>
                  <c:x val="-3.9487234550226721E-2"/>
                  <c:y val="-4.86193207050619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6"/>
              <c:layout>
                <c:manualLayout>
                  <c:x val="-2.991541398234315E-2"/>
                  <c:y val="5.67383174561415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7"/>
              <c:layout>
                <c:manualLayout>
                  <c:x val="-1.1942973037461143E-2"/>
                  <c:y val="-3.69998300813925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8"/>
              <c:layout>
                <c:manualLayout>
                  <c:x val="-2.7094515553211233E-2"/>
                  <c:y val="-4.45310713459466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rgbClr val="DE6255"/>
                    </a:solidFill>
                    <a:latin typeface="AvenirLTStd Black Bold  TR" pitchFamily="34" charset="-94"/>
                  </a:defRPr>
                </a:pPr>
                <a:endParaRPr lang="tr-TR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Sayfa1!$C$214:$U$214</c:f>
              <c:strCache>
                <c:ptCount val="18"/>
                <c:pt idx="0">
                  <c:v>Nisan '14</c:v>
                </c:pt>
                <c:pt idx="1">
                  <c:v>Mayıs '14</c:v>
                </c:pt>
                <c:pt idx="2">
                  <c:v>Haziran '14</c:v>
                </c:pt>
                <c:pt idx="3">
                  <c:v>Temmuz '14</c:v>
                </c:pt>
                <c:pt idx="4">
                  <c:v>Ağustos '14</c:v>
                </c:pt>
                <c:pt idx="5">
                  <c:v>Eylül '14</c:v>
                </c:pt>
                <c:pt idx="6">
                  <c:v>Ekim '14</c:v>
                </c:pt>
                <c:pt idx="7">
                  <c:v>Kasım'14</c:v>
                </c:pt>
                <c:pt idx="8">
                  <c:v>Aralık '14</c:v>
                </c:pt>
                <c:pt idx="9">
                  <c:v>Ocak '15</c:v>
                </c:pt>
                <c:pt idx="10">
                  <c:v>Şubat'15</c:v>
                </c:pt>
                <c:pt idx="11">
                  <c:v>Mart'15</c:v>
                </c:pt>
                <c:pt idx="12">
                  <c:v>Nisan'15</c:v>
                </c:pt>
                <c:pt idx="13">
                  <c:v>Mayıs'15 </c:v>
                </c:pt>
                <c:pt idx="14">
                  <c:v>Haziran '15</c:v>
                </c:pt>
                <c:pt idx="15">
                  <c:v>Temmuz'15</c:v>
                </c:pt>
                <c:pt idx="16">
                  <c:v>Ağustos '15</c:v>
                </c:pt>
                <c:pt idx="17">
                  <c:v>Eylül '15</c:v>
                </c:pt>
              </c:strCache>
            </c:strRef>
          </c:cat>
          <c:val>
            <c:numRef>
              <c:f>Sayfa1!$C$216:$U$216</c:f>
              <c:numCache>
                <c:formatCode>General</c:formatCode>
                <c:ptCount val="18"/>
                <c:pt idx="0">
                  <c:v>44.4</c:v>
                </c:pt>
                <c:pt idx="1">
                  <c:v>51.4</c:v>
                </c:pt>
                <c:pt idx="2">
                  <c:v>50.6</c:v>
                </c:pt>
                <c:pt idx="3">
                  <c:v>50</c:v>
                </c:pt>
                <c:pt idx="4">
                  <c:v>46.2</c:v>
                </c:pt>
                <c:pt idx="5">
                  <c:v>48.7</c:v>
                </c:pt>
                <c:pt idx="6">
                  <c:v>52.9</c:v>
                </c:pt>
                <c:pt idx="7">
                  <c:v>54.4</c:v>
                </c:pt>
                <c:pt idx="8" formatCode="0.0">
                  <c:v>54.947615237172812</c:v>
                </c:pt>
                <c:pt idx="9">
                  <c:v>54.3</c:v>
                </c:pt>
                <c:pt idx="10">
                  <c:v>53.9</c:v>
                </c:pt>
                <c:pt idx="11">
                  <c:v>55.8</c:v>
                </c:pt>
                <c:pt idx="12" formatCode="0.0">
                  <c:v>57</c:v>
                </c:pt>
                <c:pt idx="13">
                  <c:v>55.9</c:v>
                </c:pt>
                <c:pt idx="14" formatCode="0.0">
                  <c:v>58</c:v>
                </c:pt>
                <c:pt idx="15">
                  <c:v>59.2</c:v>
                </c:pt>
                <c:pt idx="16">
                  <c:v>65.7</c:v>
                </c:pt>
                <c:pt idx="17">
                  <c:v>64.599999999999994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87267312"/>
        <c:axId val="1987260240"/>
      </c:lineChart>
      <c:catAx>
        <c:axId val="1987267312"/>
        <c:scaling>
          <c:orientation val="minMax"/>
        </c:scaling>
        <c:delete val="0"/>
        <c:axPos val="b"/>
        <c:numFmt formatCode="@" sourceLinked="0"/>
        <c:majorTickMark val="out"/>
        <c:minorTickMark val="none"/>
        <c:tickLblPos val="nextTo"/>
        <c:txPr>
          <a:bodyPr rot="-2280000"/>
          <a:lstStyle/>
          <a:p>
            <a:pPr>
              <a:defRPr sz="1400"/>
            </a:pPr>
            <a:endParaRPr lang="tr-TR"/>
          </a:p>
        </c:txPr>
        <c:crossAx val="1987260240"/>
        <c:crosses val="autoZero"/>
        <c:auto val="1"/>
        <c:lblAlgn val="ctr"/>
        <c:lblOffset val="100"/>
        <c:noMultiLvlLbl val="0"/>
      </c:catAx>
      <c:valAx>
        <c:axId val="1987260240"/>
        <c:scaling>
          <c:orientation val="minMax"/>
          <c:min val="20"/>
        </c:scaling>
        <c:delete val="1"/>
        <c:axPos val="l"/>
        <c:numFmt formatCode="General" sourceLinked="1"/>
        <c:majorTickMark val="out"/>
        <c:minorTickMark val="none"/>
        <c:tickLblPos val="none"/>
        <c:crossAx val="19872673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2.4549473791504219E-2"/>
          <c:y val="0.60823122404717211"/>
          <c:w val="0.39581540447504404"/>
          <c:h val="0.11122706095895941"/>
        </c:manualLayout>
      </c:layout>
      <c:overlay val="0"/>
      <c:txPr>
        <a:bodyPr/>
        <a:lstStyle/>
        <a:p>
          <a:pPr>
            <a:defRPr sz="1400"/>
          </a:pPr>
          <a:endParaRPr lang="tr-TR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b="0">
          <a:latin typeface="Avenir LT Std  Roman TR" pitchFamily="34" charset="-94"/>
        </a:defRPr>
      </a:pPr>
      <a:endParaRPr lang="tr-T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3.0054179742870876E-2"/>
          <c:y val="7.2301186597090769E-2"/>
          <c:w val="0.94179759259260065"/>
          <c:h val="0.6870861111111115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Sayfa1!$H$139</c:f>
              <c:strCache>
                <c:ptCount val="1"/>
                <c:pt idx="0">
                  <c:v>İyileşecek</c:v>
                </c:pt>
              </c:strCache>
            </c:strRef>
          </c:tx>
          <c:spPr>
            <a:solidFill>
              <a:srgbClr val="33B8CE"/>
            </a:solidFill>
            <a:scene3d>
              <a:camera prst="orthographicFront"/>
              <a:lightRig rig="threePt" dir="t">
                <a:rot lat="0" lon="0" rev="1200000"/>
              </a:lightRig>
            </a:scene3d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33B8CE"/>
              </a:solidFill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/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AvenirLTStd Black Bold  TR" pitchFamily="34" charset="-94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Sayfa1!$I$139</c:f>
              <c:numCache>
                <c:formatCode>0.0</c:formatCode>
                <c:ptCount val="1"/>
                <c:pt idx="0">
                  <c:v>29</c:v>
                </c:pt>
              </c:numCache>
            </c:numRef>
          </c:val>
        </c:ser>
        <c:ser>
          <c:idx val="1"/>
          <c:order val="1"/>
          <c:tx>
            <c:strRef>
              <c:f>Sayfa1!$H$140</c:f>
              <c:strCache>
                <c:ptCount val="1"/>
                <c:pt idx="0">
                  <c:v>Kötüleşecek</c:v>
                </c:pt>
              </c:strCache>
            </c:strRef>
          </c:tx>
          <c:spPr>
            <a:solidFill>
              <a:srgbClr val="DE6255"/>
            </a:solidFill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AvenirLTStd Black Bold  TR" pitchFamily="34" charset="-94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Sayfa1!$I$140</c:f>
              <c:numCache>
                <c:formatCode>0.0</c:formatCode>
                <c:ptCount val="1"/>
                <c:pt idx="0">
                  <c:v>50.3</c:v>
                </c:pt>
              </c:numCache>
            </c:numRef>
          </c:val>
        </c:ser>
        <c:ser>
          <c:idx val="2"/>
          <c:order val="2"/>
          <c:tx>
            <c:strRef>
              <c:f>Sayfa1!$H$141</c:f>
              <c:strCache>
                <c:ptCount val="1"/>
                <c:pt idx="0">
                  <c:v>Aynı kalacak</c:v>
                </c:pt>
              </c:strCache>
            </c:strRef>
          </c:tx>
          <c:spPr>
            <a:solidFill>
              <a:srgbClr val="C4BD97"/>
            </a:solidFill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/>
          </c:spPr>
          <c:invertIfNegative val="0"/>
          <c:dLbls>
            <c:dLbl>
              <c:idx val="0"/>
              <c:layout>
                <c:manualLayout>
                  <c:x val="-8.033706420112481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AvenirLTStd Black Bold  TR" pitchFamily="34" charset="-94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Sayfa1!$I$141</c:f>
              <c:numCache>
                <c:formatCode>0.0</c:formatCode>
                <c:ptCount val="1"/>
                <c:pt idx="0">
                  <c:v>13.5</c:v>
                </c:pt>
              </c:numCache>
            </c:numRef>
          </c:val>
        </c:ser>
        <c:ser>
          <c:idx val="3"/>
          <c:order val="3"/>
          <c:tx>
            <c:strRef>
              <c:f>Sayfa1!$H$142</c:f>
              <c:strCache>
                <c:ptCount val="1"/>
                <c:pt idx="0">
                  <c:v>Fikrim yok / Cevap yok</c:v>
                </c:pt>
              </c:strCache>
            </c:strRef>
          </c:tx>
          <c:spPr>
            <a:solidFill>
              <a:srgbClr val="939598"/>
            </a:solidFill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/>
          </c:spPr>
          <c:invertIfNegative val="0"/>
          <c:dLbls>
            <c:dLbl>
              <c:idx val="0"/>
              <c:layout>
                <c:manualLayout>
                  <c:x val="2.040088224489035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AvenirLTStd Black Bold  TR" pitchFamily="34" charset="-94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Sayfa1!$I$142</c:f>
              <c:numCache>
                <c:formatCode>0.0</c:formatCode>
                <c:ptCount val="1"/>
                <c:pt idx="0">
                  <c:v>7.2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987268400"/>
        <c:axId val="1987254800"/>
      </c:barChart>
      <c:catAx>
        <c:axId val="1987268400"/>
        <c:scaling>
          <c:orientation val="minMax"/>
        </c:scaling>
        <c:delete val="1"/>
        <c:axPos val="l"/>
        <c:majorTickMark val="out"/>
        <c:minorTickMark val="none"/>
        <c:tickLblPos val="none"/>
        <c:crossAx val="1987254800"/>
        <c:crosses val="autoZero"/>
        <c:auto val="1"/>
        <c:lblAlgn val="ctr"/>
        <c:lblOffset val="100"/>
        <c:noMultiLvlLbl val="0"/>
      </c:catAx>
      <c:valAx>
        <c:axId val="1987254800"/>
        <c:scaling>
          <c:orientation val="minMax"/>
          <c:max val="100"/>
        </c:scaling>
        <c:delete val="1"/>
        <c:axPos val="b"/>
        <c:numFmt formatCode="0.0" sourceLinked="1"/>
        <c:majorTickMark val="out"/>
        <c:minorTickMark val="none"/>
        <c:tickLblPos val="none"/>
        <c:crossAx val="1987268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5.3314484126984467E-2"/>
          <c:y val="0.63283111111111578"/>
          <c:w val="0.89716984126984123"/>
          <c:h val="0.2897811111111111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 b="0">
          <a:latin typeface="Avenir LT Std  Roman TR" pitchFamily="34" charset="-94"/>
        </a:defRPr>
      </a:pPr>
      <a:endParaRPr lang="tr-TR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9865513368032379E-2"/>
          <c:y val="4.0314160076395683E-2"/>
          <c:w val="0.94763565783426273"/>
          <c:h val="0.68917877072022649"/>
        </c:manualLayout>
      </c:layout>
      <c:lineChart>
        <c:grouping val="standard"/>
        <c:varyColors val="0"/>
        <c:ser>
          <c:idx val="0"/>
          <c:order val="0"/>
          <c:tx>
            <c:strRef>
              <c:f>Sayfa1!$A$330</c:f>
              <c:strCache>
                <c:ptCount val="1"/>
                <c:pt idx="0">
                  <c:v>İyileşecek</c:v>
                </c:pt>
              </c:strCache>
            </c:strRef>
          </c:tx>
          <c:spPr>
            <a:ln>
              <a:solidFill>
                <a:srgbClr val="33B8C8"/>
              </a:solidFill>
            </a:ln>
          </c:spPr>
          <c:marker>
            <c:spPr>
              <a:solidFill>
                <a:srgbClr val="33B8C8"/>
              </a:solidFill>
              <a:ln>
                <a:solidFill>
                  <a:srgbClr val="33B8C8"/>
                </a:solidFill>
              </a:ln>
            </c:spPr>
          </c:marker>
          <c:dLbls>
            <c:dLbl>
              <c:idx val="0"/>
              <c:layout>
                <c:manualLayout>
                  <c:x val="-4.3134782608695653E-2"/>
                  <c:y val="3.81492248062015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3.1911423718307665E-2"/>
                  <c:y val="3.74112867124446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3.6999516908212564E-2"/>
                  <c:y val="4.08839362618432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3.8533333333333336E-2"/>
                  <c:y val="3.81492248062015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3.1911423718307665E-2"/>
                  <c:y val="4.73853959145421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3.2431583620160243E-2"/>
                  <c:y val="-2.99224660333375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4.4884742443040804E-2"/>
                  <c:y val="-5.05772427415051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3.4210606309142869E-2"/>
                  <c:y val="4.11343458428225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layout>
                <c:manualLayout>
                  <c:x val="-2.8414281393013673E-2"/>
                  <c:y val="4.40606928471775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6"/>
              <c:layout>
                <c:manualLayout>
                  <c:x val="-1.4763860971795139E-2"/>
                  <c:y val="4.40606928471774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7"/>
              <c:layout>
                <c:manualLayout>
                  <c:x val="-2.7094515553211233E-2"/>
                  <c:y val="3.43408948365760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8"/>
              <c:layout>
                <c:manualLayout>
                  <c:x val="-2.8873538242194002E-2"/>
                  <c:y val="4.79277968490691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rgbClr val="33B8C8"/>
                    </a:solidFill>
                    <a:latin typeface="AvenirLTStd Black Bold  TR" pitchFamily="34" charset="-94"/>
                  </a:defRPr>
                </a:pPr>
                <a:endParaRPr lang="tr-T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Sayfa1!$B$329:$J$329</c:f>
              <c:strCache>
                <c:ptCount val="9"/>
                <c:pt idx="0">
                  <c:v>Ocak '15</c:v>
                </c:pt>
                <c:pt idx="1">
                  <c:v>Şubat '15</c:v>
                </c:pt>
                <c:pt idx="2">
                  <c:v>Mart'15</c:v>
                </c:pt>
                <c:pt idx="3">
                  <c:v>Nisan'15</c:v>
                </c:pt>
                <c:pt idx="4">
                  <c:v>Mayıs '15</c:v>
                </c:pt>
                <c:pt idx="5">
                  <c:v>Haziran '15</c:v>
                </c:pt>
                <c:pt idx="6">
                  <c:v>Temmuz '15</c:v>
                </c:pt>
                <c:pt idx="7">
                  <c:v>Ağustos '15</c:v>
                </c:pt>
                <c:pt idx="8">
                  <c:v>Eylül '15</c:v>
                </c:pt>
              </c:strCache>
            </c:strRef>
          </c:cat>
          <c:val>
            <c:numRef>
              <c:f>Sayfa1!$B$330:$J$330</c:f>
              <c:numCache>
                <c:formatCode>General</c:formatCode>
                <c:ptCount val="9"/>
                <c:pt idx="0">
                  <c:v>39.5</c:v>
                </c:pt>
                <c:pt idx="1">
                  <c:v>37.1</c:v>
                </c:pt>
                <c:pt idx="2">
                  <c:v>34.4</c:v>
                </c:pt>
                <c:pt idx="3">
                  <c:v>34</c:v>
                </c:pt>
                <c:pt idx="4">
                  <c:v>39.4</c:v>
                </c:pt>
                <c:pt idx="5">
                  <c:v>40.299999999999997</c:v>
                </c:pt>
                <c:pt idx="6">
                  <c:v>32.200000000000003</c:v>
                </c:pt>
                <c:pt idx="7">
                  <c:v>28.8</c:v>
                </c:pt>
                <c:pt idx="8" formatCode="0.0">
                  <c:v>29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Sayfa1!$A$331</c:f>
              <c:strCache>
                <c:ptCount val="1"/>
                <c:pt idx="0">
                  <c:v> Kötüleşecek</c:v>
                </c:pt>
              </c:strCache>
            </c:strRef>
          </c:tx>
          <c:spPr>
            <a:ln>
              <a:solidFill>
                <a:srgbClr val="DE6255"/>
              </a:solidFill>
            </a:ln>
          </c:spPr>
          <c:marker>
            <c:spPr>
              <a:solidFill>
                <a:srgbClr val="DE6255"/>
              </a:solidFill>
              <a:ln>
                <a:solidFill>
                  <a:srgbClr val="DE6255"/>
                </a:solidFill>
              </a:ln>
            </c:spPr>
          </c:marker>
          <c:dLbls>
            <c:dLbl>
              <c:idx val="0"/>
              <c:layout>
                <c:manualLayout>
                  <c:x val="-3.0864251207729468E-2"/>
                  <c:y val="-2.99450904392765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4917139067719682E-2"/>
                  <c:y val="-4.73851341268990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3.8533333333333336E-2"/>
                  <c:y val="3.29532730404823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3.1911423718307665E-2"/>
                  <c:y val="-4.73851341268990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3.2921980676328504E-2"/>
                  <c:y val="4.42256675279931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4.1600966183574881E-2"/>
                  <c:y val="-4.08839362618432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3.4210606309142869E-2"/>
                  <c:y val="6.75608702571220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6.5134275808600581E-2"/>
                  <c:y val="2.4854118835882862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layout>
                <c:manualLayout>
                  <c:x val="-3.1911423718307665E-2"/>
                  <c:y val="-5.4034540261630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6"/>
              <c:layout>
                <c:manualLayout>
                  <c:x val="-1.4763860971795139E-2"/>
                  <c:y val="-4.07357279921673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7"/>
              <c:layout>
                <c:manualLayout>
                  <c:x val="-2.7094515553211233E-2"/>
                  <c:y val="-2.07542602827840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8"/>
              <c:layout>
                <c:manualLayout>
                  <c:x val="-2.7094515553211233E-2"/>
                  <c:y val="-4.45310713459466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rgbClr val="DE6255"/>
                    </a:solidFill>
                    <a:latin typeface="AvenirLTStd Black Bold  TR" pitchFamily="34" charset="-94"/>
                  </a:defRPr>
                </a:pPr>
                <a:endParaRPr lang="tr-TR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Sayfa1!$B$329:$J$329</c:f>
              <c:strCache>
                <c:ptCount val="9"/>
                <c:pt idx="0">
                  <c:v>Ocak '15</c:v>
                </c:pt>
                <c:pt idx="1">
                  <c:v>Şubat '15</c:v>
                </c:pt>
                <c:pt idx="2">
                  <c:v>Mart'15</c:v>
                </c:pt>
                <c:pt idx="3">
                  <c:v>Nisan'15</c:v>
                </c:pt>
                <c:pt idx="4">
                  <c:v>Mayıs '15</c:v>
                </c:pt>
                <c:pt idx="5">
                  <c:v>Haziran '15</c:v>
                </c:pt>
                <c:pt idx="6">
                  <c:v>Temmuz '15</c:v>
                </c:pt>
                <c:pt idx="7">
                  <c:v>Ağustos '15</c:v>
                </c:pt>
                <c:pt idx="8">
                  <c:v>Eylül '15</c:v>
                </c:pt>
              </c:strCache>
            </c:strRef>
          </c:cat>
          <c:val>
            <c:numRef>
              <c:f>Sayfa1!$B$331:$J$331</c:f>
              <c:numCache>
                <c:formatCode>General</c:formatCode>
                <c:ptCount val="9"/>
                <c:pt idx="0">
                  <c:v>43.6</c:v>
                </c:pt>
                <c:pt idx="1">
                  <c:v>42.2</c:v>
                </c:pt>
                <c:pt idx="2">
                  <c:v>45.8</c:v>
                </c:pt>
                <c:pt idx="3">
                  <c:v>44.1</c:v>
                </c:pt>
                <c:pt idx="4">
                  <c:v>39.799999999999997</c:v>
                </c:pt>
                <c:pt idx="5" formatCode="0.0">
                  <c:v>40</c:v>
                </c:pt>
                <c:pt idx="6" formatCode="0.0">
                  <c:v>40</c:v>
                </c:pt>
                <c:pt idx="7" formatCode="0.0">
                  <c:v>50</c:v>
                </c:pt>
                <c:pt idx="8">
                  <c:v>50.3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Sayfa1!$A$332</c:f>
              <c:strCache>
                <c:ptCount val="1"/>
                <c:pt idx="0">
                  <c:v>Aynı Kalacak</c:v>
                </c:pt>
              </c:strCache>
            </c:strRef>
          </c:tx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chemeClr val="accent3">
                        <a:lumMod val="75000"/>
                      </a:schemeClr>
                    </a:solidFill>
                    <a:latin typeface="AvenirLTStd Black Bold  TR" pitchFamily="34" charset="-94"/>
                  </a:defRPr>
                </a:pPr>
                <a:endParaRPr lang="tr-T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Sayfa1!$B$329:$J$329</c:f>
              <c:strCache>
                <c:ptCount val="9"/>
                <c:pt idx="0">
                  <c:v>Ocak '15</c:v>
                </c:pt>
                <c:pt idx="1">
                  <c:v>Şubat '15</c:v>
                </c:pt>
                <c:pt idx="2">
                  <c:v>Mart'15</c:v>
                </c:pt>
                <c:pt idx="3">
                  <c:v>Nisan'15</c:v>
                </c:pt>
                <c:pt idx="4">
                  <c:v>Mayıs '15</c:v>
                </c:pt>
                <c:pt idx="5">
                  <c:v>Haziran '15</c:v>
                </c:pt>
                <c:pt idx="6">
                  <c:v>Temmuz '15</c:v>
                </c:pt>
                <c:pt idx="7">
                  <c:v>Ağustos '15</c:v>
                </c:pt>
                <c:pt idx="8">
                  <c:v>Eylül '15</c:v>
                </c:pt>
              </c:strCache>
            </c:strRef>
          </c:cat>
          <c:val>
            <c:numRef>
              <c:f>Sayfa1!$B$332:$J$332</c:f>
              <c:numCache>
                <c:formatCode>General</c:formatCode>
                <c:ptCount val="9"/>
                <c:pt idx="0">
                  <c:v>12</c:v>
                </c:pt>
                <c:pt idx="1">
                  <c:v>13.7</c:v>
                </c:pt>
                <c:pt idx="2">
                  <c:v>14.4</c:v>
                </c:pt>
                <c:pt idx="3">
                  <c:v>14.4</c:v>
                </c:pt>
                <c:pt idx="4">
                  <c:v>13.6</c:v>
                </c:pt>
                <c:pt idx="5">
                  <c:v>8.9</c:v>
                </c:pt>
                <c:pt idx="6">
                  <c:v>18.399999999999999</c:v>
                </c:pt>
                <c:pt idx="7">
                  <c:v>14.5</c:v>
                </c:pt>
                <c:pt idx="8">
                  <c:v>13.5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87254256"/>
        <c:axId val="1987263504"/>
      </c:lineChart>
      <c:catAx>
        <c:axId val="1987254256"/>
        <c:scaling>
          <c:orientation val="minMax"/>
        </c:scaling>
        <c:delete val="0"/>
        <c:axPos val="b"/>
        <c:numFmt formatCode="@" sourceLinked="0"/>
        <c:majorTickMark val="out"/>
        <c:minorTickMark val="none"/>
        <c:tickLblPos val="nextTo"/>
        <c:txPr>
          <a:bodyPr rot="-2280000"/>
          <a:lstStyle/>
          <a:p>
            <a:pPr>
              <a:defRPr sz="1400"/>
            </a:pPr>
            <a:endParaRPr lang="tr-TR"/>
          </a:p>
        </c:txPr>
        <c:crossAx val="1987263504"/>
        <c:crosses val="autoZero"/>
        <c:auto val="1"/>
        <c:lblAlgn val="ctr"/>
        <c:lblOffset val="100"/>
        <c:noMultiLvlLbl val="0"/>
      </c:catAx>
      <c:valAx>
        <c:axId val="1987263504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one"/>
        <c:crossAx val="19872542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2.8966062801932368E-2"/>
          <c:y val="0.63076879591242752"/>
          <c:w val="0.51044371980676329"/>
          <c:h val="0.11311516827160278"/>
        </c:manualLayout>
      </c:layout>
      <c:overlay val="0"/>
      <c:txPr>
        <a:bodyPr/>
        <a:lstStyle/>
        <a:p>
          <a:pPr>
            <a:defRPr sz="1400"/>
          </a:pPr>
          <a:endParaRPr lang="tr-TR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b="0">
          <a:latin typeface="Avenir LT Std  Roman TR" pitchFamily="34" charset="-94"/>
        </a:defRPr>
      </a:pPr>
      <a:endParaRPr lang="tr-T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3.0054179742870876E-2"/>
          <c:y val="7.2301186597090769E-2"/>
          <c:w val="0.94179759259260065"/>
          <c:h val="0.6870861111111115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Sayfa1!$H$1465</c:f>
              <c:strCache>
                <c:ptCount val="1"/>
                <c:pt idx="0">
                  <c:v>Evet, doğru buluyorum</c:v>
                </c:pt>
              </c:strCache>
            </c:strRef>
          </c:tx>
          <c:spPr>
            <a:solidFill>
              <a:srgbClr val="33B8CE"/>
            </a:solidFill>
            <a:scene3d>
              <a:camera prst="orthographicFront"/>
              <a:lightRig rig="threePt" dir="t">
                <a:rot lat="0" lon="0" rev="1200000"/>
              </a:lightRig>
            </a:scene3d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33B8CE"/>
              </a:solidFill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/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AvenirLTStd Black Bold  TR" pitchFamily="34" charset="-94"/>
                  </a:defRPr>
                </a:pPr>
                <a:endParaRPr lang="tr-T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Sayfa1!$I$1465</c:f>
              <c:numCache>
                <c:formatCode>0.0</c:formatCode>
                <c:ptCount val="1"/>
                <c:pt idx="0">
                  <c:v>21.178412468502618</c:v>
                </c:pt>
              </c:numCache>
            </c:numRef>
          </c:val>
        </c:ser>
        <c:ser>
          <c:idx val="1"/>
          <c:order val="1"/>
          <c:tx>
            <c:strRef>
              <c:f>Sayfa1!$H$1466</c:f>
              <c:strCache>
                <c:ptCount val="1"/>
                <c:pt idx="0">
                  <c:v>Hayır, yanlış buluyorum</c:v>
                </c:pt>
              </c:strCache>
            </c:strRef>
          </c:tx>
          <c:spPr>
            <a:solidFill>
              <a:srgbClr val="DE6255"/>
            </a:solidFill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AvenirLTStd Black Bold  TR" pitchFamily="34" charset="-94"/>
                  </a:defRPr>
                </a:pPr>
                <a:endParaRPr lang="tr-T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Sayfa1!$I$1466</c:f>
              <c:numCache>
                <c:formatCode>0.0</c:formatCode>
                <c:ptCount val="1"/>
                <c:pt idx="0">
                  <c:v>42.179717543986449</c:v>
                </c:pt>
              </c:numCache>
            </c:numRef>
          </c:val>
        </c:ser>
        <c:ser>
          <c:idx val="2"/>
          <c:order val="2"/>
          <c:tx>
            <c:strRef>
              <c:f>Sayfa1!$H$1467</c:f>
              <c:strCache>
                <c:ptCount val="1"/>
                <c:pt idx="0">
                  <c:v>Fikrim yok / Cevap yok</c:v>
                </c:pt>
              </c:strCache>
            </c:strRef>
          </c:tx>
          <c:spPr>
            <a:solidFill>
              <a:srgbClr val="939598"/>
            </a:solidFill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/>
          </c:spPr>
          <c:invertIfNegative val="0"/>
          <c:dLbls>
            <c:dLbl>
              <c:idx val="0"/>
              <c:layout>
                <c:manualLayout>
                  <c:x val="-5.0332314776901982E-3"/>
                  <c:y val="-7.279889391538857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AvenirLTStd Black Bold  TR" pitchFamily="34" charset="-94"/>
                  </a:defRPr>
                </a:pPr>
                <a:endParaRPr lang="tr-T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Sayfa1!$I$1467</c:f>
              <c:numCache>
                <c:formatCode>0.0</c:formatCode>
                <c:ptCount val="1"/>
                <c:pt idx="0">
                  <c:v>36.641869987509899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987256976"/>
        <c:axId val="1987264592"/>
      </c:barChart>
      <c:catAx>
        <c:axId val="1987256976"/>
        <c:scaling>
          <c:orientation val="minMax"/>
        </c:scaling>
        <c:delete val="1"/>
        <c:axPos val="l"/>
        <c:majorTickMark val="out"/>
        <c:minorTickMark val="none"/>
        <c:tickLblPos val="none"/>
        <c:crossAx val="1987264592"/>
        <c:crosses val="autoZero"/>
        <c:auto val="1"/>
        <c:lblAlgn val="ctr"/>
        <c:lblOffset val="100"/>
        <c:noMultiLvlLbl val="0"/>
      </c:catAx>
      <c:valAx>
        <c:axId val="1987264592"/>
        <c:scaling>
          <c:orientation val="minMax"/>
          <c:max val="100"/>
          <c:min val="0"/>
        </c:scaling>
        <c:delete val="1"/>
        <c:axPos val="b"/>
        <c:numFmt formatCode="0.0" sourceLinked="1"/>
        <c:majorTickMark val="out"/>
        <c:minorTickMark val="none"/>
        <c:tickLblPos val="none"/>
        <c:crossAx val="198725697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1.1282725380655605E-2"/>
          <c:y val="0.61432833333335168"/>
          <c:w val="0.9693125802885908"/>
          <c:h val="0.28689388888889644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 b="0">
          <a:latin typeface="Avenir LT Std  Roman TR" pitchFamily="34" charset="-94"/>
        </a:defRPr>
      </a:pPr>
      <a:endParaRPr lang="tr-T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F68CE5-ED1A-4479-B7AB-E6A8EA5DDFA3}" type="datetimeFigureOut">
              <a:rPr lang="tr-TR" smtClean="0"/>
              <a:pPr/>
              <a:t>19.9.2015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C1BDCA-4291-401F-A776-C42003C50FB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3597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49C9B0-08B2-4425-9F7A-AB28ED85C5EA}" type="slidenum">
              <a:rPr lang="tr-TR" smtClean="0"/>
              <a:pPr>
                <a:defRPr/>
              </a:pPr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4835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49C9B0-08B2-4425-9F7A-AB28ED85C5EA}" type="slidenum">
              <a:rPr lang="tr-TR" smtClean="0"/>
              <a:pPr>
                <a:defRPr/>
              </a:pPr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90525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49C9B0-08B2-4425-9F7A-AB28ED85C5EA}" type="slidenum">
              <a:rPr lang="tr-TR" smtClean="0"/>
              <a:pPr>
                <a:defRPr/>
              </a:pPr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4668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8BC0F-D89D-4D3E-A14B-15368ACA6612}" type="datetimeFigureOut">
              <a:rPr lang="tr-TR" smtClean="0"/>
              <a:pPr/>
              <a:t>19.9.2015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5CC74-DB1C-43C2-AC3F-F4E066BCA40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8BC0F-D89D-4D3E-A14B-15368ACA6612}" type="datetimeFigureOut">
              <a:rPr lang="tr-TR" smtClean="0"/>
              <a:pPr/>
              <a:t>19.9.2015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5CC74-DB1C-43C2-AC3F-F4E066BCA40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8BC0F-D89D-4D3E-A14B-15368ACA6612}" type="datetimeFigureOut">
              <a:rPr lang="tr-TR" smtClean="0"/>
              <a:pPr/>
              <a:t>19.9.2015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5CC74-DB1C-43C2-AC3F-F4E066BCA40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8BC0F-D89D-4D3E-A14B-15368ACA6612}" type="datetimeFigureOut">
              <a:rPr lang="tr-TR" smtClean="0"/>
              <a:pPr/>
              <a:t>19.9.2015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5CC74-DB1C-43C2-AC3F-F4E066BCA40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8BC0F-D89D-4D3E-A14B-15368ACA6612}" type="datetimeFigureOut">
              <a:rPr lang="tr-TR" smtClean="0"/>
              <a:pPr/>
              <a:t>19.9.2015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5CC74-DB1C-43C2-AC3F-F4E066BCA40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8BC0F-D89D-4D3E-A14B-15368ACA6612}" type="datetimeFigureOut">
              <a:rPr lang="tr-TR" smtClean="0"/>
              <a:pPr/>
              <a:t>19.9.2015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5CC74-DB1C-43C2-AC3F-F4E066BCA40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8BC0F-D89D-4D3E-A14B-15368ACA6612}" type="datetimeFigureOut">
              <a:rPr lang="tr-TR" smtClean="0"/>
              <a:pPr/>
              <a:t>19.9.2015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5CC74-DB1C-43C2-AC3F-F4E066BCA40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8BC0F-D89D-4D3E-A14B-15368ACA6612}" type="datetimeFigureOut">
              <a:rPr lang="tr-TR" smtClean="0"/>
              <a:pPr/>
              <a:t>19.9.2015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5CC74-DB1C-43C2-AC3F-F4E066BCA40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8BC0F-D89D-4D3E-A14B-15368ACA6612}" type="datetimeFigureOut">
              <a:rPr lang="tr-TR" smtClean="0"/>
              <a:pPr/>
              <a:t>19.9.2015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5CC74-DB1C-43C2-AC3F-F4E066BCA40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8BC0F-D89D-4D3E-A14B-15368ACA6612}" type="datetimeFigureOut">
              <a:rPr lang="tr-TR" smtClean="0"/>
              <a:pPr/>
              <a:t>19.9.2015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5CC74-DB1C-43C2-AC3F-F4E066BCA40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8BC0F-D89D-4D3E-A14B-15368ACA6612}" type="datetimeFigureOut">
              <a:rPr lang="tr-TR" smtClean="0"/>
              <a:pPr/>
              <a:t>19.9.2015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5CC74-DB1C-43C2-AC3F-F4E066BCA40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8BC0F-D89D-4D3E-A14B-15368ACA6612}" type="datetimeFigureOut">
              <a:rPr lang="tr-TR" smtClean="0"/>
              <a:pPr/>
              <a:t>19.9.2015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5CC74-DB1C-43C2-AC3F-F4E066BCA404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4 Metin kutusu"/>
          <p:cNvSpPr txBox="1">
            <a:spLocks noChangeArrowheads="1"/>
          </p:cNvSpPr>
          <p:nvPr/>
        </p:nvSpPr>
        <p:spPr bwMode="auto">
          <a:xfrm>
            <a:off x="914400" y="5036403"/>
            <a:ext cx="735806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1200" dirty="0" err="1" smtClean="0">
                <a:latin typeface="Avenir LT Std  Roman TR" pitchFamily="34" charset="-94"/>
              </a:rPr>
              <a:t>MetroPOLL</a:t>
            </a:r>
            <a:r>
              <a:rPr lang="tr-TR" sz="1200" dirty="0" smtClean="0">
                <a:latin typeface="Avenir LT Std  Roman TR" pitchFamily="34" charset="-94"/>
              </a:rPr>
              <a:t> Stratejik ve Sosyal Araştırmalar Merkezi A.Ş.</a:t>
            </a:r>
          </a:p>
          <a:p>
            <a:pPr algn="ctr"/>
            <a:r>
              <a:rPr lang="tr-TR" sz="1200" dirty="0" err="1" smtClean="0">
                <a:latin typeface="Avenir LT Std  Roman TR" pitchFamily="34" charset="-94"/>
              </a:rPr>
              <a:t>Cinnah</a:t>
            </a:r>
            <a:r>
              <a:rPr lang="tr-TR" sz="1200" dirty="0" smtClean="0">
                <a:latin typeface="Avenir LT Std  Roman TR" pitchFamily="34" charset="-94"/>
              </a:rPr>
              <a:t> Caddesi No: 67/18  06680 Çankaya/ANKARA</a:t>
            </a:r>
          </a:p>
          <a:p>
            <a:pPr algn="ctr"/>
            <a:r>
              <a:rPr lang="tr-TR" sz="1200" dirty="0" smtClean="0">
                <a:latin typeface="Avenir LT Std  Roman TR" pitchFamily="34" charset="-94"/>
              </a:rPr>
              <a:t>Tel: (312) 441 4600  Faks: (312) 441 7490</a:t>
            </a:r>
          </a:p>
          <a:p>
            <a:pPr algn="ctr"/>
            <a:r>
              <a:rPr lang="tr-TR" sz="1200" dirty="0" smtClean="0">
                <a:solidFill>
                  <a:srgbClr val="6D6E71"/>
                </a:solidFill>
                <a:latin typeface="AvenirLTStd Black Bold  TR" pitchFamily="34" charset="-94"/>
              </a:rPr>
              <a:t>www.</a:t>
            </a:r>
            <a:r>
              <a:rPr lang="tr-TR" sz="1200" dirty="0" err="1" smtClean="0">
                <a:solidFill>
                  <a:srgbClr val="6D6E71"/>
                </a:solidFill>
                <a:latin typeface="AvenirLTStd Black Bold  TR" pitchFamily="34" charset="-94"/>
              </a:rPr>
              <a:t>metropoll</a:t>
            </a:r>
            <a:r>
              <a:rPr lang="tr-TR" sz="1200" dirty="0" smtClean="0">
                <a:solidFill>
                  <a:srgbClr val="6D6E71"/>
                </a:solidFill>
                <a:latin typeface="AvenirLTStd Black Bold  TR" pitchFamily="34" charset="-94"/>
              </a:rPr>
              <a:t>.com.tr</a:t>
            </a:r>
            <a:endParaRPr lang="tr-TR" sz="1200" dirty="0">
              <a:solidFill>
                <a:srgbClr val="6D6E71"/>
              </a:solidFill>
              <a:latin typeface="AvenirLTStd Black Bold  TR" pitchFamily="34" charset="-94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457200" y="2362200"/>
            <a:ext cx="8286808" cy="2362200"/>
          </a:xfrm>
        </p:spPr>
        <p:txBody>
          <a:bodyPr>
            <a:noAutofit/>
          </a:bodyPr>
          <a:lstStyle/>
          <a:p>
            <a:r>
              <a:rPr lang="tr-TR" sz="2600" dirty="0" smtClean="0">
                <a:solidFill>
                  <a:schemeClr val="tx1"/>
                </a:solidFill>
                <a:effectLst/>
                <a:latin typeface="Avenir LT Std  Roman TR" pitchFamily="34" charset="-94"/>
              </a:rPr>
              <a:t/>
            </a:r>
            <a:br>
              <a:rPr lang="tr-TR" sz="2600" dirty="0" smtClean="0">
                <a:solidFill>
                  <a:schemeClr val="tx1"/>
                </a:solidFill>
                <a:effectLst/>
                <a:latin typeface="Avenir LT Std  Roman TR" pitchFamily="34" charset="-94"/>
              </a:rPr>
            </a:br>
            <a:r>
              <a:rPr lang="tr-TR" sz="2600" dirty="0" smtClean="0">
                <a:solidFill>
                  <a:schemeClr val="tx1"/>
                </a:solidFill>
                <a:effectLst/>
                <a:latin typeface="Avenir LT Std  Roman TR" pitchFamily="34" charset="-94"/>
              </a:rPr>
              <a:t/>
            </a:r>
            <a:br>
              <a:rPr lang="tr-TR" sz="2600" dirty="0" smtClean="0">
                <a:solidFill>
                  <a:schemeClr val="tx1"/>
                </a:solidFill>
                <a:effectLst/>
                <a:latin typeface="Avenir LT Std  Roman TR" pitchFamily="34" charset="-94"/>
              </a:rPr>
            </a:br>
            <a:r>
              <a:rPr lang="tr-TR" sz="2600" dirty="0" smtClean="0">
                <a:solidFill>
                  <a:schemeClr val="tx1"/>
                </a:solidFill>
                <a:effectLst/>
                <a:latin typeface="Avenir LT Std  Roman TR" pitchFamily="34" charset="-94"/>
              </a:rPr>
              <a:t/>
            </a:r>
            <a:br>
              <a:rPr lang="tr-TR" sz="2600" dirty="0" smtClean="0">
                <a:solidFill>
                  <a:schemeClr val="tx1"/>
                </a:solidFill>
                <a:effectLst/>
                <a:latin typeface="Avenir LT Std  Roman TR" pitchFamily="34" charset="-94"/>
              </a:rPr>
            </a:br>
            <a:r>
              <a:rPr lang="tr-TR" sz="2600" dirty="0" smtClean="0">
                <a:solidFill>
                  <a:schemeClr val="tx1"/>
                </a:solidFill>
                <a:effectLst/>
                <a:latin typeface="Avenir LT Std  Roman TR" pitchFamily="34" charset="-94"/>
              </a:rPr>
              <a:t/>
            </a:r>
            <a:br>
              <a:rPr lang="tr-TR" sz="2600" dirty="0" smtClean="0">
                <a:solidFill>
                  <a:schemeClr val="tx1"/>
                </a:solidFill>
                <a:effectLst/>
                <a:latin typeface="Avenir LT Std  Roman TR" pitchFamily="34" charset="-94"/>
              </a:rPr>
            </a:br>
            <a:r>
              <a:rPr lang="tr-TR" sz="2600" dirty="0" smtClean="0">
                <a:solidFill>
                  <a:schemeClr val="tx1"/>
                </a:solidFill>
                <a:effectLst/>
                <a:latin typeface="Avenir LT Std  Roman TR" pitchFamily="34" charset="-94"/>
              </a:rPr>
              <a:t/>
            </a:r>
            <a:br>
              <a:rPr lang="tr-TR" sz="2600" dirty="0" smtClean="0">
                <a:solidFill>
                  <a:schemeClr val="tx1"/>
                </a:solidFill>
                <a:effectLst/>
                <a:latin typeface="Avenir LT Std  Roman TR" pitchFamily="34" charset="-94"/>
              </a:rPr>
            </a:br>
            <a:r>
              <a:rPr lang="tr-TR" sz="2600" dirty="0" smtClean="0">
                <a:solidFill>
                  <a:schemeClr val="tx1"/>
                </a:solidFill>
                <a:effectLst/>
                <a:latin typeface="Avenir LT Std  Roman TR" pitchFamily="34" charset="-94"/>
              </a:rPr>
              <a:t/>
            </a:r>
            <a:br>
              <a:rPr lang="tr-TR" sz="2600" dirty="0" smtClean="0">
                <a:solidFill>
                  <a:schemeClr val="tx1"/>
                </a:solidFill>
                <a:effectLst/>
                <a:latin typeface="Avenir LT Std  Roman TR" pitchFamily="34" charset="-94"/>
              </a:rPr>
            </a:br>
            <a:r>
              <a:rPr lang="tr-TR" sz="2600" dirty="0" smtClean="0">
                <a:solidFill>
                  <a:srgbClr val="DE6255"/>
                </a:solidFill>
                <a:effectLst/>
                <a:latin typeface="AvenirLTStd Black Bold  TR" pitchFamily="34" charset="-94"/>
              </a:rPr>
              <a:t>TÜRKİYE’NİN NABZI</a:t>
            </a:r>
            <a:br>
              <a:rPr lang="tr-TR" sz="2600" dirty="0" smtClean="0">
                <a:solidFill>
                  <a:srgbClr val="DE6255"/>
                </a:solidFill>
                <a:effectLst/>
                <a:latin typeface="AvenirLTStd Black Bold  TR" pitchFamily="34" charset="-94"/>
              </a:rPr>
            </a:br>
            <a:r>
              <a:rPr lang="tr-TR" sz="2600" dirty="0" smtClean="0">
                <a:solidFill>
                  <a:srgbClr val="DE6255"/>
                </a:solidFill>
                <a:latin typeface="AvenirLTStd Black Bold  TR" pitchFamily="34" charset="-94"/>
              </a:rPr>
              <a:t>EYLÜL 2015</a:t>
            </a:r>
            <a:br>
              <a:rPr lang="tr-TR" sz="2600" dirty="0" smtClean="0">
                <a:solidFill>
                  <a:srgbClr val="DE6255"/>
                </a:solidFill>
                <a:latin typeface="AvenirLTStd Black Bold  TR" pitchFamily="34" charset="-94"/>
              </a:rPr>
            </a:br>
            <a:r>
              <a:rPr lang="tr-TR" sz="2600" dirty="0" smtClean="0">
                <a:solidFill>
                  <a:srgbClr val="00B0F0"/>
                </a:solidFill>
                <a:latin typeface="AvenirLTStd Black Bold  TR" pitchFamily="34" charset="-94"/>
              </a:rPr>
              <a:t>SEÇİMLERE DOĞRU </a:t>
            </a:r>
            <a:br>
              <a:rPr lang="tr-TR" sz="2600" dirty="0" smtClean="0">
                <a:solidFill>
                  <a:srgbClr val="00B0F0"/>
                </a:solidFill>
                <a:latin typeface="AvenirLTStd Black Bold  TR" pitchFamily="34" charset="-94"/>
              </a:rPr>
            </a:br>
            <a:r>
              <a:rPr lang="tr-TR" sz="2600" dirty="0" smtClean="0">
                <a:solidFill>
                  <a:srgbClr val="00B0F0"/>
                </a:solidFill>
                <a:latin typeface="AvenirLTStd Black Bold  TR" pitchFamily="34" charset="-94"/>
              </a:rPr>
              <a:t>TÜRKİYE’NİN SORUNLARI VE SİYASİ PARTİLER</a:t>
            </a:r>
            <a:r>
              <a:rPr lang="tr-TR" sz="2600" dirty="0" smtClean="0">
                <a:solidFill>
                  <a:srgbClr val="33B8C8"/>
                </a:solidFill>
                <a:latin typeface="AvenirLTStd Black Bold  TR" pitchFamily="34" charset="-94"/>
              </a:rPr>
              <a:t/>
            </a:r>
            <a:br>
              <a:rPr lang="tr-TR" sz="2600" dirty="0" smtClean="0">
                <a:solidFill>
                  <a:srgbClr val="33B8C8"/>
                </a:solidFill>
                <a:latin typeface="AvenirLTStd Black Bold  TR" pitchFamily="34" charset="-94"/>
              </a:rPr>
            </a:br>
            <a:r>
              <a:rPr lang="tr-TR" sz="2600" dirty="0" smtClean="0">
                <a:solidFill>
                  <a:srgbClr val="DE6255"/>
                </a:solidFill>
                <a:latin typeface="Avenir LT Std  Roman TR" pitchFamily="34" charset="-94"/>
              </a:rPr>
              <a:t/>
            </a:r>
            <a:br>
              <a:rPr lang="tr-TR" sz="2600" dirty="0" smtClean="0">
                <a:solidFill>
                  <a:srgbClr val="DE6255"/>
                </a:solidFill>
                <a:latin typeface="Avenir LT Std  Roman TR" pitchFamily="34" charset="-94"/>
              </a:rPr>
            </a:br>
            <a:r>
              <a:rPr lang="tr-TR" sz="2600" dirty="0" smtClean="0">
                <a:solidFill>
                  <a:srgbClr val="DE6255"/>
                </a:solidFill>
                <a:latin typeface="Avenir LT Std  Roman TR" pitchFamily="34" charset="-94"/>
              </a:rPr>
              <a:t/>
            </a:r>
            <a:br>
              <a:rPr lang="tr-TR" sz="2600" dirty="0" smtClean="0">
                <a:solidFill>
                  <a:srgbClr val="DE6255"/>
                </a:solidFill>
                <a:latin typeface="Avenir LT Std  Roman TR" pitchFamily="34" charset="-94"/>
              </a:rPr>
            </a:br>
            <a:r>
              <a:rPr lang="tr-TR" sz="2600" dirty="0" smtClean="0">
                <a:solidFill>
                  <a:schemeClr val="tx1"/>
                </a:solidFill>
                <a:effectLst/>
                <a:latin typeface="Avenir LT Std  Roman TR" pitchFamily="34" charset="-94"/>
              </a:rPr>
              <a:t/>
            </a:r>
            <a:br>
              <a:rPr lang="tr-TR" sz="2600" dirty="0" smtClean="0">
                <a:solidFill>
                  <a:schemeClr val="tx1"/>
                </a:solidFill>
                <a:effectLst/>
                <a:latin typeface="Avenir LT Std  Roman TR" pitchFamily="34" charset="-94"/>
              </a:rPr>
            </a:br>
            <a:r>
              <a:rPr lang="tr-TR" sz="2600" dirty="0" smtClean="0">
                <a:solidFill>
                  <a:schemeClr val="tx1"/>
                </a:solidFill>
                <a:effectLst/>
                <a:latin typeface="Avenir LT Std  Roman TR" pitchFamily="34" charset="-94"/>
              </a:rPr>
              <a:t/>
            </a:r>
            <a:br>
              <a:rPr lang="tr-TR" sz="2600" dirty="0" smtClean="0">
                <a:solidFill>
                  <a:schemeClr val="tx1"/>
                </a:solidFill>
                <a:effectLst/>
                <a:latin typeface="Avenir LT Std  Roman TR" pitchFamily="34" charset="-94"/>
              </a:rPr>
            </a:br>
            <a:r>
              <a:rPr lang="tr-TR" sz="2600" dirty="0" smtClean="0">
                <a:solidFill>
                  <a:schemeClr val="tx1"/>
                </a:solidFill>
                <a:effectLst/>
                <a:latin typeface="Avenir LT Std  Roman TR" pitchFamily="34" charset="-94"/>
              </a:rPr>
              <a:t/>
            </a:r>
            <a:br>
              <a:rPr lang="tr-TR" sz="2600" dirty="0" smtClean="0">
                <a:solidFill>
                  <a:schemeClr val="tx1"/>
                </a:solidFill>
                <a:effectLst/>
                <a:latin typeface="Avenir LT Std  Roman TR" pitchFamily="34" charset="-94"/>
              </a:rPr>
            </a:br>
            <a:r>
              <a:rPr lang="tr-TR" sz="2600" dirty="0" smtClean="0">
                <a:solidFill>
                  <a:schemeClr val="tx1"/>
                </a:solidFill>
                <a:effectLst/>
                <a:latin typeface="Avenir LT Std  Roman TR" pitchFamily="34" charset="-94"/>
              </a:rPr>
              <a:t/>
            </a:r>
            <a:br>
              <a:rPr lang="tr-TR" sz="2600" dirty="0" smtClean="0">
                <a:solidFill>
                  <a:schemeClr val="tx1"/>
                </a:solidFill>
                <a:effectLst/>
                <a:latin typeface="Avenir LT Std  Roman TR" pitchFamily="34" charset="-94"/>
              </a:rPr>
            </a:br>
            <a:r>
              <a:rPr lang="tr-TR" sz="2600" dirty="0" smtClean="0">
                <a:solidFill>
                  <a:schemeClr val="tx1"/>
                </a:solidFill>
                <a:effectLst/>
                <a:latin typeface="Avenir LT Std  Roman TR" pitchFamily="34" charset="-94"/>
              </a:rPr>
              <a:t/>
            </a:r>
            <a:br>
              <a:rPr lang="tr-TR" sz="2600" dirty="0" smtClean="0">
                <a:solidFill>
                  <a:schemeClr val="tx1"/>
                </a:solidFill>
                <a:effectLst/>
                <a:latin typeface="Avenir LT Std  Roman TR" pitchFamily="34" charset="-94"/>
              </a:rPr>
            </a:br>
            <a:r>
              <a:rPr lang="tr-TR" sz="1800" dirty="0" smtClean="0">
                <a:solidFill>
                  <a:srgbClr val="FF0000"/>
                </a:solidFill>
                <a:effectLst/>
                <a:latin typeface="Avenir LT Std  Roman TR" pitchFamily="34" charset="-94"/>
              </a:rPr>
              <a:t/>
            </a:r>
            <a:br>
              <a:rPr lang="tr-TR" sz="1800" dirty="0" smtClean="0">
                <a:solidFill>
                  <a:srgbClr val="FF0000"/>
                </a:solidFill>
                <a:effectLst/>
                <a:latin typeface="Avenir LT Std  Roman TR" pitchFamily="34" charset="-94"/>
              </a:rPr>
            </a:br>
            <a:r>
              <a:rPr lang="tr-TR" sz="500" dirty="0" smtClean="0">
                <a:solidFill>
                  <a:schemeClr val="tx1"/>
                </a:solidFill>
                <a:effectLst/>
                <a:latin typeface="Avenir LT Std  Roman TR" pitchFamily="34" charset="-94"/>
              </a:rPr>
              <a:t/>
            </a:r>
            <a:br>
              <a:rPr lang="tr-TR" sz="500" dirty="0" smtClean="0">
                <a:solidFill>
                  <a:schemeClr val="tx1"/>
                </a:solidFill>
                <a:effectLst/>
                <a:latin typeface="Avenir LT Std  Roman TR" pitchFamily="34" charset="-94"/>
              </a:rPr>
            </a:br>
            <a:r>
              <a:rPr lang="tr-TR" sz="500" dirty="0" smtClean="0">
                <a:solidFill>
                  <a:schemeClr val="tx1"/>
                </a:solidFill>
                <a:effectLst/>
                <a:latin typeface="Avenir LT Std  Roman TR" pitchFamily="34" charset="-94"/>
              </a:rPr>
              <a:t/>
            </a:r>
            <a:br>
              <a:rPr lang="tr-TR" sz="500" dirty="0" smtClean="0">
                <a:solidFill>
                  <a:schemeClr val="tx1"/>
                </a:solidFill>
                <a:effectLst/>
                <a:latin typeface="Avenir LT Std  Roman TR" pitchFamily="34" charset="-94"/>
              </a:rPr>
            </a:br>
            <a:endParaRPr lang="tr-TR" sz="1300" dirty="0">
              <a:solidFill>
                <a:schemeClr val="tx1"/>
              </a:solidFill>
              <a:effectLst/>
              <a:latin typeface="Avenir LT Std  Roman TR" pitchFamily="34" charset="-94"/>
            </a:endParaRPr>
          </a:p>
        </p:txBody>
      </p:sp>
      <p:pic>
        <p:nvPicPr>
          <p:cNvPr id="5" name="Picture 2" descr="C:\Users\user\Desktop\Untitle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836" y="304800"/>
            <a:ext cx="1423764" cy="3864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Başlık"/>
          <p:cNvSpPr txBox="1">
            <a:spLocks/>
          </p:cNvSpPr>
          <p:nvPr/>
        </p:nvSpPr>
        <p:spPr>
          <a:xfrm>
            <a:off x="685800" y="1143001"/>
            <a:ext cx="7772400" cy="1142999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venirLTStd Black Bold  TR" pitchFamily="34" charset="-94"/>
                <a:ea typeface="+mj-ea"/>
                <a:cs typeface="+mj-cs"/>
              </a:rPr>
              <a:t>Son Zamanlarda Ülkemizde Ekonominin </a:t>
            </a:r>
            <a:br>
              <a:rPr kumimoji="0" lang="tr-TR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venirLTStd Black Bold  TR" pitchFamily="34" charset="-94"/>
                <a:ea typeface="+mj-ea"/>
                <a:cs typeface="+mj-cs"/>
              </a:rPr>
            </a:br>
            <a:r>
              <a:rPr kumimoji="0" lang="tr-TR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venirLTStd Black Bold  TR" pitchFamily="34" charset="-94"/>
                <a:ea typeface="+mj-ea"/>
                <a:cs typeface="+mj-cs"/>
              </a:rPr>
              <a:t>İyi mi Yoksa Kötü mü Yönetildiğini Düşünüyorsunuz?</a:t>
            </a:r>
            <a:endParaRPr kumimoji="0" lang="tr-TR" sz="2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AvenirLTStd Black Bold  TR" pitchFamily="34" charset="-94"/>
              <a:ea typeface="+mj-ea"/>
              <a:cs typeface="+mj-cs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425195" y="2222212"/>
            <a:ext cx="4293611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kumimoji="0" lang="tr-TR" sz="1300" b="1" i="0" u="none" strike="noStrike" cap="none" normalizeH="0" baseline="0" dirty="0" smtClean="0">
                <a:ln>
                  <a:noFill/>
                </a:ln>
                <a:solidFill>
                  <a:srgbClr val="DE6255"/>
                </a:solidFill>
                <a:effectLst/>
                <a:latin typeface="Avenir LT Std  Roman TR"/>
                <a:ea typeface="Times New Roman" pitchFamily="18" charset="0"/>
                <a:cs typeface="Times New Roman" pitchFamily="18" charset="0"/>
              </a:rPr>
              <a:t>(</a:t>
            </a:r>
            <a:r>
              <a:rPr lang="tr-TR" sz="1300" b="1" dirty="0" smtClean="0">
                <a:solidFill>
                  <a:srgbClr val="DE6255"/>
                </a:solidFill>
                <a:latin typeface="Avenir LT Std  Roman TR"/>
                <a:ea typeface="Times New Roman" pitchFamily="18" charset="0"/>
                <a:cs typeface="Times New Roman" pitchFamily="18" charset="0"/>
              </a:rPr>
              <a:t>Son Seçimlerde Oy Verilen Partiye Göre Dağılım</a:t>
            </a:r>
            <a:r>
              <a:rPr kumimoji="0" lang="tr-TR" sz="1300" b="1" i="0" u="none" strike="noStrike" cap="none" normalizeH="0" baseline="0" dirty="0" smtClean="0">
                <a:ln>
                  <a:noFill/>
                </a:ln>
                <a:solidFill>
                  <a:srgbClr val="DE6255"/>
                </a:solidFill>
                <a:effectLst/>
                <a:latin typeface="Avenir LT Std  Roman TR"/>
                <a:ea typeface="Times New Roman" pitchFamily="18" charset="0"/>
                <a:cs typeface="Times New Roman" pitchFamily="18" charset="0"/>
              </a:rPr>
              <a:t> %)</a:t>
            </a:r>
            <a:endParaRPr kumimoji="0" lang="tr-TR" sz="1300" b="0" i="0" u="none" strike="noStrike" cap="none" normalizeH="0" baseline="0" dirty="0" smtClean="0">
              <a:ln>
                <a:noFill/>
              </a:ln>
              <a:solidFill>
                <a:srgbClr val="DE6255"/>
              </a:solidFill>
              <a:effectLst/>
              <a:latin typeface="Avenir LT Std  Roman TR"/>
            </a:endParaRPr>
          </a:p>
        </p:txBody>
      </p:sp>
      <p:sp>
        <p:nvSpPr>
          <p:cNvPr id="9" name="8 Metin kutusu"/>
          <p:cNvSpPr txBox="1">
            <a:spLocks noChangeArrowheads="1"/>
          </p:cNvSpPr>
          <p:nvPr/>
        </p:nvSpPr>
        <p:spPr bwMode="auto">
          <a:xfrm>
            <a:off x="838200" y="152400"/>
            <a:ext cx="8143875" cy="339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150000"/>
              </a:lnSpc>
            </a:pPr>
            <a:r>
              <a:rPr lang="tr-TR" sz="1200" b="1" dirty="0" smtClean="0">
                <a:solidFill>
                  <a:srgbClr val="DE6255"/>
                </a:solidFill>
                <a:latin typeface="Avenir LT Std  Roman TR"/>
              </a:rPr>
              <a:t>Türkiye’nin Gidişatı, Gelecekten Beklentiler ve Ekonomi Yönetimi</a:t>
            </a:r>
            <a:endParaRPr lang="tr-TR" sz="1200" b="1" dirty="0">
              <a:solidFill>
                <a:srgbClr val="DE6255"/>
              </a:solidFill>
              <a:latin typeface="Avenir LT Std  Roman TR"/>
            </a:endParaRPr>
          </a:p>
        </p:txBody>
      </p:sp>
      <p:pic>
        <p:nvPicPr>
          <p:cNvPr id="12" name="Picture 2" descr="C:\Users\user\Desktop\Untitl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8600"/>
            <a:ext cx="1219200" cy="330894"/>
          </a:xfrm>
          <a:prstGeom prst="rect">
            <a:avLst/>
          </a:prstGeom>
          <a:noFill/>
        </p:spPr>
      </p:pic>
      <p:graphicFrame>
        <p:nvGraphicFramePr>
          <p:cNvPr id="8" name="7 Tablo"/>
          <p:cNvGraphicFramePr>
            <a:graphicFrameLocks noGrp="1"/>
          </p:cNvGraphicFramePr>
          <p:nvPr/>
        </p:nvGraphicFramePr>
        <p:xfrm>
          <a:off x="1548000" y="2743200"/>
          <a:ext cx="6048000" cy="2988000"/>
        </p:xfrm>
        <a:graphic>
          <a:graphicData uri="http://schemas.openxmlformats.org/drawingml/2006/table">
            <a:tbl>
              <a:tblPr/>
              <a:tblGrid>
                <a:gridCol w="1332000"/>
                <a:gridCol w="1512000"/>
                <a:gridCol w="1512000"/>
                <a:gridCol w="864000"/>
                <a:gridCol w="828000"/>
              </a:tblGrid>
              <a:tr h="684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Calibri"/>
                        </a:rPr>
                        <a:t> </a:t>
                      </a:r>
                      <a:endParaRPr lang="tr-TR" sz="1400" dirty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3810" algn="ctr">
                        <a:spcAft>
                          <a:spcPts val="0"/>
                        </a:spcAft>
                      </a:pPr>
                      <a:r>
                        <a:rPr lang="tr-TR" sz="1400" dirty="0">
                          <a:latin typeface="Avenir LT Std  Roman TR" pitchFamily="34" charset="-94"/>
                          <a:ea typeface="Times New Roman"/>
                          <a:cs typeface="Calibri"/>
                        </a:rPr>
                        <a:t>İyi yönetildiğini düşünüyorum</a:t>
                      </a:r>
                      <a:endParaRPr lang="tr-TR" sz="1400" dirty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-3810" algn="ctr">
                        <a:spcAft>
                          <a:spcPts val="0"/>
                        </a:spcAft>
                      </a:pPr>
                      <a:r>
                        <a:rPr lang="tr-TR" sz="1400" dirty="0">
                          <a:latin typeface="Avenir LT Std  Roman TR" pitchFamily="34" charset="-94"/>
                          <a:ea typeface="Times New Roman"/>
                          <a:cs typeface="Calibri"/>
                        </a:rPr>
                        <a:t>Kötü yönetildiğini düşünüyorum</a:t>
                      </a:r>
                      <a:endParaRPr lang="tr-TR" sz="1400" dirty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indent="-74930" algn="ctr"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Calibri"/>
                        </a:rPr>
                        <a:t>FY/CY</a:t>
                      </a:r>
                      <a:endParaRPr lang="tr-TR" sz="1400" dirty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Calibri"/>
                        </a:rPr>
                        <a:t>TOPLAM</a:t>
                      </a:r>
                      <a:endParaRPr lang="tr-TR" sz="140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venir LT Std  Roman TR"/>
                        </a:rPr>
                        <a:t>AKP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venir LT Std  Roman TR"/>
                        </a:rPr>
                        <a:t>58,3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31,5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10,3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-96520" algn="ctr"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Times New Roman"/>
                        </a:rPr>
                        <a:t>100</a:t>
                      </a:r>
                      <a:endParaRPr lang="tr-TR" sz="1400" dirty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venir LT Std  Roman TR"/>
                        </a:rPr>
                        <a:t>CHP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4,3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92,4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3,3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indent="-96520" algn="ctr"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Times New Roman"/>
                        </a:rPr>
                        <a:t>100</a:t>
                      </a:r>
                      <a:endParaRPr lang="tr-TR" sz="1400" dirty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venir LT Std  Roman TR"/>
                        </a:rPr>
                        <a:t>MHP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7,4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80,7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11,9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-96520" algn="ctr"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Times New Roman"/>
                        </a:rPr>
                        <a:t>100</a:t>
                      </a:r>
                      <a:endParaRPr lang="tr-TR" sz="1400" dirty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venir LT Std  Roman TR"/>
                        </a:rPr>
                        <a:t>HDP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venir LT Std  Roman TR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6,3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91,5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2,2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indent="-96520" algn="ctr"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Times New Roman"/>
                        </a:rPr>
                        <a:t>100</a:t>
                      </a:r>
                      <a:endParaRPr lang="tr-TR" sz="1400" dirty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marL="7200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400" kern="1200" dirty="0" smtClean="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Calibri"/>
                        </a:rPr>
                        <a:t>SP+BBP ittifakı</a:t>
                      </a:r>
                      <a:endParaRPr lang="tr-TR" sz="1400" kern="1200" dirty="0">
                        <a:solidFill>
                          <a:srgbClr val="000000"/>
                        </a:solidFill>
                        <a:latin typeface="Avenir LT Std  Roman TR" pitchFamily="34" charset="-94"/>
                        <a:ea typeface="Times New Roman"/>
                        <a:cs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15,9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75,0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9,1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-96520" algn="ctr"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Times New Roman"/>
                        </a:rPr>
                        <a:t>100</a:t>
                      </a:r>
                      <a:endParaRPr lang="tr-TR" sz="1400" dirty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venir LT Std  Roman TR"/>
                        </a:rPr>
                        <a:t>Diğer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24,5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67,3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8,2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indent="-96520" algn="ctr"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Times New Roman"/>
                        </a:rPr>
                        <a:t>100</a:t>
                      </a:r>
                      <a:endParaRPr lang="tr-TR" sz="1400" dirty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venir LT Std  Roman TR"/>
                        </a:rPr>
                        <a:t>Cevap yok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9,3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69,3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21,3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-96520" algn="ctr"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Times New Roman"/>
                        </a:rPr>
                        <a:t>100</a:t>
                      </a:r>
                      <a:endParaRPr lang="tr-TR" sz="1400" dirty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venir LT Std  Roman TR"/>
                        </a:rPr>
                        <a:t>Protesto oy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16,5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65,9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17,6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indent="-96520" algn="ctr"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Times New Roman"/>
                        </a:rPr>
                        <a:t>100</a:t>
                      </a:r>
                      <a:endParaRPr lang="tr-TR" sz="1400" dirty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latin typeface="Avenir LT Std  Roman TR"/>
                        </a:rPr>
                        <a:t>ORTALAMA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latin typeface="Avenir LT Std  Roman TR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26,1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64,6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Avenir LT Std  Roman TR"/>
                        </a:rPr>
                        <a:t>9,3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-96520" algn="ctr"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Times New Roman"/>
                        </a:rPr>
                        <a:t>100</a:t>
                      </a:r>
                      <a:endParaRPr lang="tr-TR" sz="1400" b="1" dirty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410770-AC89-42B7-9341-1E1886B9DAE2}" type="slidenum">
              <a:rPr lang="tr-TR" smtClean="0"/>
              <a:pPr>
                <a:defRPr/>
              </a:pPr>
              <a:t>10</a:t>
            </a:fld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410770-AC89-42B7-9341-1E1886B9DAE2}" type="slidenum">
              <a:rPr lang="tr-TR" smtClean="0"/>
              <a:pPr>
                <a:defRPr/>
              </a:pPr>
              <a:t>11</a:t>
            </a:fld>
            <a:endParaRPr lang="tr-TR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85800" y="1078993"/>
            <a:ext cx="7772400" cy="1142999"/>
          </a:xfrm>
          <a:prstGeom prst="rect">
            <a:avLst/>
          </a:prstGeom>
        </p:spPr>
        <p:txBody>
          <a:bodyPr vert="horz" rtlCol="0" anchor="ctr">
            <a:normAutofit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venirLTStd Black Bold  TR" pitchFamily="34" charset="-94"/>
                <a:ea typeface="+mj-ea"/>
                <a:cs typeface="+mj-cs"/>
              </a:rPr>
              <a:t>Son Zamanlarda Ülkemizde Ekonominin </a:t>
            </a:r>
            <a:br>
              <a:rPr kumimoji="0" lang="tr-TR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venirLTStd Black Bold  TR" pitchFamily="34" charset="-94"/>
                <a:ea typeface="+mj-ea"/>
                <a:cs typeface="+mj-cs"/>
              </a:rPr>
            </a:br>
            <a:r>
              <a:rPr kumimoji="0" lang="tr-TR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venirLTStd Black Bold  TR" pitchFamily="34" charset="-94"/>
                <a:ea typeface="+mj-ea"/>
                <a:cs typeface="+mj-cs"/>
              </a:rPr>
              <a:t>İyi mi Yoksa Kötü mü Yönetildiğini Düşünüyorsunuz?</a:t>
            </a:r>
          </a:p>
          <a:p>
            <a:pPr algn="ctr">
              <a:defRPr/>
            </a:pPr>
            <a:endParaRPr lang="tr-TR" sz="1600" b="1" dirty="0" smtClean="0">
              <a:solidFill>
                <a:srgbClr val="DE6255"/>
              </a:solidFill>
              <a:latin typeface="AvenirLTStd Black Bold  TR" pitchFamily="34" charset="-94"/>
            </a:endParaRPr>
          </a:p>
          <a:p>
            <a:pPr algn="ctr">
              <a:defRPr/>
            </a:pPr>
            <a:r>
              <a:rPr lang="tr-TR" sz="1600" b="1" dirty="0" smtClean="0">
                <a:solidFill>
                  <a:srgbClr val="DE6255"/>
                </a:solidFill>
                <a:latin typeface="AvenirLTStd Black Bold  TR" pitchFamily="34" charset="-94"/>
              </a:rPr>
              <a:t>(Nisan 2014 - Eylül 2015 Zaman Grafiği)</a:t>
            </a:r>
            <a:endParaRPr lang="tr-TR" sz="1600" b="1" dirty="0" smtClean="0">
              <a:solidFill>
                <a:srgbClr val="DE6255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AvenirLTStd Black Bold  TR" pitchFamily="34" charset="-94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r-TR" sz="2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AvenirLTStd Black Bold  TR" pitchFamily="34" charset="-94"/>
              <a:ea typeface="+mj-ea"/>
              <a:cs typeface="+mj-cs"/>
            </a:endParaRPr>
          </a:p>
        </p:txBody>
      </p:sp>
      <p:sp>
        <p:nvSpPr>
          <p:cNvPr id="6" name="5 Metin kutusu"/>
          <p:cNvSpPr txBox="1">
            <a:spLocks noChangeArrowheads="1"/>
          </p:cNvSpPr>
          <p:nvPr/>
        </p:nvSpPr>
        <p:spPr bwMode="auto">
          <a:xfrm>
            <a:off x="838200" y="152400"/>
            <a:ext cx="8143875" cy="339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150000"/>
              </a:lnSpc>
            </a:pPr>
            <a:r>
              <a:rPr lang="tr-TR" sz="1200" b="1" dirty="0" smtClean="0">
                <a:solidFill>
                  <a:srgbClr val="DE6255"/>
                </a:solidFill>
                <a:latin typeface="Avenir LT Std  Roman TR"/>
              </a:rPr>
              <a:t>Türkiye’nin Gidişatı, Gelecekten Beklentiler ve Ekonomi Yönetimi</a:t>
            </a:r>
            <a:endParaRPr lang="tr-TR" sz="1200" b="1" dirty="0">
              <a:solidFill>
                <a:srgbClr val="DE6255"/>
              </a:solidFill>
              <a:latin typeface="Avenir LT Std  Roman TR"/>
            </a:endParaRPr>
          </a:p>
        </p:txBody>
      </p:sp>
      <p:pic>
        <p:nvPicPr>
          <p:cNvPr id="7" name="Picture 2" descr="C:\Users\user\Desktop\Untitl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8600"/>
            <a:ext cx="1219200" cy="330894"/>
          </a:xfrm>
          <a:prstGeom prst="rect">
            <a:avLst/>
          </a:prstGeom>
          <a:noFill/>
        </p:spPr>
      </p:pic>
      <p:graphicFrame>
        <p:nvGraphicFramePr>
          <p:cNvPr id="8" name="14 Grafik"/>
          <p:cNvGraphicFramePr/>
          <p:nvPr/>
        </p:nvGraphicFramePr>
        <p:xfrm>
          <a:off x="381000" y="1828800"/>
          <a:ext cx="8382000" cy="46904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Başlık"/>
          <p:cNvSpPr txBox="1">
            <a:spLocks/>
          </p:cNvSpPr>
          <p:nvPr/>
        </p:nvSpPr>
        <p:spPr>
          <a:xfrm>
            <a:off x="685800" y="749808"/>
            <a:ext cx="7772400" cy="1142999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 algn="ctr">
              <a:defRPr/>
            </a:pPr>
            <a:r>
              <a:rPr lang="tr-TR" sz="2000" b="1" dirty="0" smtClean="0">
                <a:latin typeface="AvenirLTStd Black Bold  TR" pitchFamily="34" charset="-94"/>
              </a:rPr>
              <a:t>Önümüzdeki Bir Yıl İçerisinde Türkiye'de Ekonomik Durumun Nasıl Değişeceğini Düşünüyorsunuz?</a:t>
            </a:r>
            <a:endParaRPr kumimoji="0" lang="tr-TR" sz="2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AvenirLTStd Black Bold  TR" pitchFamily="34" charset="-94"/>
              <a:ea typeface="+mj-ea"/>
              <a:cs typeface="+mj-cs"/>
            </a:endParaRPr>
          </a:p>
        </p:txBody>
      </p:sp>
      <p:sp>
        <p:nvSpPr>
          <p:cNvPr id="9" name="8 Metin kutusu"/>
          <p:cNvSpPr txBox="1">
            <a:spLocks noChangeArrowheads="1"/>
          </p:cNvSpPr>
          <p:nvPr/>
        </p:nvSpPr>
        <p:spPr bwMode="auto">
          <a:xfrm>
            <a:off x="838200" y="152400"/>
            <a:ext cx="8143875" cy="339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150000"/>
              </a:lnSpc>
            </a:pPr>
            <a:r>
              <a:rPr lang="tr-TR" sz="1200" b="1" dirty="0" smtClean="0">
                <a:solidFill>
                  <a:srgbClr val="DE6255"/>
                </a:solidFill>
                <a:latin typeface="Avenir LT Std  Roman TR"/>
              </a:rPr>
              <a:t>Türkiye’nin Gidişatı, Gelecekten Beklentiler ve Ekonomi Yönetimi</a:t>
            </a:r>
            <a:endParaRPr lang="tr-TR" sz="1200" b="1" dirty="0">
              <a:solidFill>
                <a:srgbClr val="DE6255"/>
              </a:solidFill>
              <a:latin typeface="Avenir LT Std  Roman TR"/>
            </a:endParaRPr>
          </a:p>
        </p:txBody>
      </p:sp>
      <p:pic>
        <p:nvPicPr>
          <p:cNvPr id="12" name="Picture 2" descr="C:\Users\user\Desktop\Untitl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8600"/>
            <a:ext cx="1219200" cy="330894"/>
          </a:xfrm>
          <a:prstGeom prst="rect">
            <a:avLst/>
          </a:prstGeom>
          <a:noFill/>
        </p:spPr>
      </p:pic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410770-AC89-42B7-9341-1E1886B9DAE2}" type="slidenum">
              <a:rPr lang="tr-TR" smtClean="0"/>
              <a:pPr>
                <a:defRPr/>
              </a:pPr>
              <a:t>12</a:t>
            </a:fld>
            <a:endParaRPr lang="tr-TR" dirty="0"/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2425195" y="3340608"/>
            <a:ext cx="4293611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kumimoji="0" lang="tr-TR" sz="1300" b="1" i="0" u="none" strike="noStrike" cap="none" normalizeH="0" baseline="0" dirty="0" smtClean="0">
                <a:ln>
                  <a:noFill/>
                </a:ln>
                <a:solidFill>
                  <a:srgbClr val="DE6255"/>
                </a:solidFill>
                <a:effectLst/>
                <a:latin typeface="Avenir LT Std  Roman TR"/>
                <a:ea typeface="Times New Roman" pitchFamily="18" charset="0"/>
                <a:cs typeface="Times New Roman" pitchFamily="18" charset="0"/>
              </a:rPr>
              <a:t>(</a:t>
            </a:r>
            <a:r>
              <a:rPr lang="tr-TR" sz="1300" b="1" dirty="0" smtClean="0">
                <a:solidFill>
                  <a:srgbClr val="DE6255"/>
                </a:solidFill>
                <a:latin typeface="Avenir LT Std  Roman TR"/>
                <a:ea typeface="Times New Roman" pitchFamily="18" charset="0"/>
                <a:cs typeface="Times New Roman" pitchFamily="18" charset="0"/>
              </a:rPr>
              <a:t>Son Seçimlerde Oy Verilen Partiye Göre Dağılım</a:t>
            </a:r>
            <a:r>
              <a:rPr kumimoji="0" lang="tr-TR" sz="1300" b="1" i="0" u="none" strike="noStrike" cap="none" normalizeH="0" baseline="0" dirty="0" smtClean="0">
                <a:ln>
                  <a:noFill/>
                </a:ln>
                <a:solidFill>
                  <a:srgbClr val="DE6255"/>
                </a:solidFill>
                <a:effectLst/>
                <a:latin typeface="Avenir LT Std  Roman TR"/>
                <a:ea typeface="Times New Roman" pitchFamily="18" charset="0"/>
                <a:cs typeface="Times New Roman" pitchFamily="18" charset="0"/>
              </a:rPr>
              <a:t> %)</a:t>
            </a:r>
            <a:endParaRPr kumimoji="0" lang="tr-TR" sz="1300" b="0" i="0" u="none" strike="noStrike" cap="none" normalizeH="0" baseline="0" dirty="0" smtClean="0">
              <a:ln>
                <a:noFill/>
              </a:ln>
              <a:solidFill>
                <a:srgbClr val="DE6255"/>
              </a:solidFill>
              <a:effectLst/>
              <a:latin typeface="Avenir LT Std  Roman TR"/>
            </a:endParaRPr>
          </a:p>
        </p:txBody>
      </p:sp>
      <p:graphicFrame>
        <p:nvGraphicFramePr>
          <p:cNvPr id="13" name="12 Tablo"/>
          <p:cNvGraphicFramePr>
            <a:graphicFrameLocks noGrp="1"/>
          </p:cNvGraphicFramePr>
          <p:nvPr/>
        </p:nvGraphicFramePr>
        <p:xfrm>
          <a:off x="1422000" y="3709196"/>
          <a:ext cx="6300000" cy="2539075"/>
        </p:xfrm>
        <a:graphic>
          <a:graphicData uri="http://schemas.openxmlformats.org/drawingml/2006/table">
            <a:tbl>
              <a:tblPr/>
              <a:tblGrid>
                <a:gridCol w="1404000"/>
                <a:gridCol w="1008000"/>
                <a:gridCol w="1152000"/>
                <a:gridCol w="1188000"/>
                <a:gridCol w="756000"/>
                <a:gridCol w="792000"/>
              </a:tblGrid>
              <a:tr h="4679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Calibri"/>
                        </a:rPr>
                        <a:t> </a:t>
                      </a:r>
                      <a:endParaRPr lang="tr-TR" sz="1400" dirty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3810" algn="ctr">
                        <a:spcAft>
                          <a:spcPts val="0"/>
                        </a:spcAft>
                      </a:pPr>
                      <a:r>
                        <a:rPr lang="tr-TR" sz="1400" b="0" dirty="0" smtClean="0">
                          <a:latin typeface="Avenir LT Std  Roman TR" pitchFamily="34" charset="-94"/>
                          <a:ea typeface="Times New Roman"/>
                          <a:cs typeface="Calibri"/>
                        </a:rPr>
                        <a:t>İyileşecek</a:t>
                      </a:r>
                      <a:endParaRPr lang="tr-TR" sz="1400" b="0" dirty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-3810" algn="ctr">
                        <a:spcAft>
                          <a:spcPts val="0"/>
                        </a:spcAft>
                      </a:pPr>
                      <a:r>
                        <a:rPr lang="tr-TR" sz="1400" b="0" dirty="0" smtClean="0">
                          <a:latin typeface="Avenir LT Std  Roman TR" pitchFamily="34" charset="-94"/>
                          <a:ea typeface="Times New Roman"/>
                          <a:cs typeface="Calibri"/>
                        </a:rPr>
                        <a:t>Kötüleşecek</a:t>
                      </a:r>
                      <a:endParaRPr lang="tr-TR" sz="1400" b="0" dirty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0" dirty="0" smtClean="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Calibri"/>
                        </a:rPr>
                        <a:t>Aynı kalacak</a:t>
                      </a:r>
                      <a:endParaRPr lang="tr-TR" sz="1400" b="0" dirty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6195" indent="-74930" algn="ctr"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Calibri"/>
                        </a:rPr>
                        <a:t>FY/CY</a:t>
                      </a:r>
                      <a:endParaRPr lang="tr-TR" sz="1400" b="0" dirty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Calibri"/>
                        </a:rPr>
                        <a:t>Toplam</a:t>
                      </a:r>
                      <a:endParaRPr lang="tr-TR" sz="1400" dirty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61595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venir LT Std  Roman TR"/>
                        </a:rPr>
                        <a:t>AKP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venir LT Std  Roman TR"/>
                        </a:rPr>
                        <a:t>63,8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16,2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12,4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7,6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Times New Roman"/>
                        </a:rPr>
                        <a:t>100</a:t>
                      </a:r>
                      <a:endParaRPr lang="tr-TR" sz="140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venir LT Std  Roman TR"/>
                        </a:rPr>
                        <a:t>CHP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5,6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78,6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11,8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3,9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Times New Roman"/>
                        </a:rPr>
                        <a:t>100</a:t>
                      </a:r>
                      <a:endParaRPr lang="tr-TR" sz="1400" dirty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venir LT Std  Roman TR"/>
                        </a:rPr>
                        <a:t>MHP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8,1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68,1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15,6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8,1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Times New Roman"/>
                        </a:rPr>
                        <a:t>100</a:t>
                      </a:r>
                      <a:endParaRPr lang="tr-TR" sz="140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venir LT Std  Roman TR"/>
                        </a:rPr>
                        <a:t>HDP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venir LT Std  Roman TR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11,7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75,4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6,9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6,0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Times New Roman"/>
                        </a:rPr>
                        <a:t>100</a:t>
                      </a:r>
                      <a:endParaRPr lang="tr-TR" sz="140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venir LT Std  Roman TR"/>
                        </a:rPr>
                        <a:t>SP+BBP ittifakı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venir LT Std  Roman TR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11,4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59,1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25,0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4,5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Times New Roman"/>
                        </a:rPr>
                        <a:t>100</a:t>
                      </a:r>
                      <a:endParaRPr lang="tr-TR" sz="140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venir LT Std  Roman TR"/>
                        </a:rPr>
                        <a:t>Diğer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14,3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61,2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20,4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4,1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Times New Roman"/>
                        </a:rPr>
                        <a:t>100</a:t>
                      </a:r>
                      <a:endParaRPr lang="tr-TR" sz="140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venir LT Std  Roman TR"/>
                        </a:rPr>
                        <a:t>Cevap yok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8,1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59,5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18,9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13,5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Times New Roman"/>
                        </a:rPr>
                        <a:t>100</a:t>
                      </a:r>
                      <a:endParaRPr lang="tr-TR" sz="1400" dirty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venir LT Std  Roman TR"/>
                        </a:rPr>
                        <a:t>Protesto oy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19,2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51,2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19,2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10,5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Times New Roman"/>
                        </a:rPr>
                        <a:t>100</a:t>
                      </a:r>
                      <a:endParaRPr lang="tr-TR" sz="1400" dirty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72000"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Calibri"/>
                        </a:rPr>
                        <a:t>ORTALAMA</a:t>
                      </a:r>
                      <a:endParaRPr lang="tr-TR" sz="1400" b="1" dirty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latin typeface="Avenir LT Std  Roman TR"/>
                        </a:rPr>
                        <a:t>29,0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latin typeface="Avenir LT Std  Roman TR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50,3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13,5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Avenir LT Std  Roman TR"/>
                        </a:rPr>
                        <a:t>7,2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latin typeface="Avenir LT Std  Roman TR" pitchFamily="34" charset="-94"/>
                          <a:ea typeface="Times New Roman"/>
                          <a:cs typeface="Times New Roman"/>
                        </a:rPr>
                        <a:t>100</a:t>
                      </a:r>
                      <a:endParaRPr lang="tr-TR" sz="1400" b="1" dirty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2 Grafik"/>
          <p:cNvGraphicFramePr>
            <a:graphicFrameLocks/>
          </p:cNvGraphicFramePr>
          <p:nvPr/>
        </p:nvGraphicFramePr>
        <p:xfrm>
          <a:off x="1638300" y="1524000"/>
          <a:ext cx="5867400" cy="171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410770-AC89-42B7-9341-1E1886B9DAE2}" type="slidenum">
              <a:rPr lang="tr-TR" smtClean="0"/>
              <a:pPr>
                <a:defRPr/>
              </a:pPr>
              <a:t>13</a:t>
            </a:fld>
            <a:endParaRPr lang="tr-TR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85800" y="1066800"/>
            <a:ext cx="7772400" cy="1142999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 algn="ctr">
              <a:defRPr/>
            </a:pPr>
            <a:r>
              <a:rPr lang="tr-TR" sz="2000" b="1" dirty="0" smtClean="0">
                <a:latin typeface="AvenirLTStd Black Bold  TR" pitchFamily="34" charset="-94"/>
              </a:rPr>
              <a:t>Önümüzdeki Bir Yıl İçerisinde Türkiye'de Ekonomik Durumun Nasıl Değişeceğini Düşünüyorsunuz?</a:t>
            </a:r>
          </a:p>
          <a:p>
            <a:pPr algn="ctr">
              <a:defRPr/>
            </a:pPr>
            <a:r>
              <a:rPr lang="tr-TR" sz="1600" b="1" dirty="0" smtClean="0">
                <a:solidFill>
                  <a:srgbClr val="DE6255"/>
                </a:solidFill>
                <a:latin typeface="AvenirLTStd Black Bold  TR" pitchFamily="34" charset="-94"/>
              </a:rPr>
              <a:t>(Ocak – Eylül 2015 Zaman Grafiği)</a:t>
            </a:r>
            <a:endParaRPr lang="tr-TR" sz="1600" b="1" dirty="0" smtClean="0">
              <a:solidFill>
                <a:srgbClr val="DE6255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AvenirLTStd Black Bold  TR" pitchFamily="34" charset="-94"/>
            </a:endParaRPr>
          </a:p>
        </p:txBody>
      </p:sp>
      <p:sp>
        <p:nvSpPr>
          <p:cNvPr id="6" name="5 Metin kutusu"/>
          <p:cNvSpPr txBox="1">
            <a:spLocks noChangeArrowheads="1"/>
          </p:cNvSpPr>
          <p:nvPr/>
        </p:nvSpPr>
        <p:spPr bwMode="auto">
          <a:xfrm>
            <a:off x="838200" y="152400"/>
            <a:ext cx="8143875" cy="339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150000"/>
              </a:lnSpc>
            </a:pPr>
            <a:r>
              <a:rPr lang="tr-TR" sz="1200" b="1" dirty="0" smtClean="0">
                <a:solidFill>
                  <a:srgbClr val="DE6255"/>
                </a:solidFill>
                <a:latin typeface="Avenir LT Std  Roman TR"/>
              </a:rPr>
              <a:t>Türkiye’nin Gidişatı, Gelecekten Beklentiler ve Ekonomi Yönetimi</a:t>
            </a:r>
            <a:endParaRPr lang="tr-TR" sz="1200" b="1" dirty="0">
              <a:solidFill>
                <a:srgbClr val="DE6255"/>
              </a:solidFill>
              <a:latin typeface="Avenir LT Std  Roman TR"/>
            </a:endParaRPr>
          </a:p>
        </p:txBody>
      </p:sp>
      <p:pic>
        <p:nvPicPr>
          <p:cNvPr id="7" name="Picture 2" descr="C:\Users\user\Desktop\Untitl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8600"/>
            <a:ext cx="1219200" cy="330894"/>
          </a:xfrm>
          <a:prstGeom prst="rect">
            <a:avLst/>
          </a:prstGeom>
          <a:noFill/>
        </p:spPr>
      </p:pic>
      <p:graphicFrame>
        <p:nvGraphicFramePr>
          <p:cNvPr id="9" name="15 Grafik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2586288"/>
              </p:ext>
            </p:extLst>
          </p:nvPr>
        </p:nvGraphicFramePr>
        <p:xfrm>
          <a:off x="432000" y="1488013"/>
          <a:ext cx="8280000" cy="464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762000" y="4343400"/>
            <a:ext cx="7858125" cy="14478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365760" indent="-256032" algn="r" fontAlgn="auto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tr-TR" sz="2600" dirty="0" smtClean="0">
                <a:solidFill>
                  <a:srgbClr val="DE6255"/>
                </a:solidFill>
                <a:latin typeface="AvenirLTStd Black Bold  TR" pitchFamily="34" charset="-94"/>
                <a:ea typeface="+mj-ea"/>
                <a:cs typeface="+mj-cs"/>
              </a:rPr>
              <a:t>İKİNCİ BÖLÜM</a:t>
            </a:r>
          </a:p>
          <a:p>
            <a:pPr algn="r">
              <a:buNone/>
            </a:pPr>
            <a:r>
              <a:rPr lang="tr-TR" sz="2800" dirty="0" smtClean="0">
                <a:solidFill>
                  <a:srgbClr val="6D6E71"/>
                </a:solidFill>
                <a:latin typeface="AvenirLTStd Black Bold  TR" pitchFamily="34" charset="-94"/>
                <a:ea typeface="+mj-ea"/>
                <a:cs typeface="+mj-cs"/>
              </a:rPr>
              <a:t>GÜNDEM KONULARI</a:t>
            </a:r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410770-AC89-42B7-9341-1E1886B9DAE2}" type="slidenum">
              <a:rPr lang="tr-TR" smtClean="0"/>
              <a:pPr>
                <a:defRPr/>
              </a:pPr>
              <a:t>14</a:t>
            </a:fld>
            <a:endParaRPr lang="tr-TR" dirty="0"/>
          </a:p>
        </p:txBody>
      </p:sp>
      <p:pic>
        <p:nvPicPr>
          <p:cNvPr id="4" name="Picture 2" descr="C:\Users\user\Desktop\Untitl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8600"/>
            <a:ext cx="1219200" cy="33089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6752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Başlık"/>
          <p:cNvSpPr txBox="1">
            <a:spLocks/>
          </p:cNvSpPr>
          <p:nvPr/>
        </p:nvSpPr>
        <p:spPr>
          <a:xfrm>
            <a:off x="685800" y="990601"/>
            <a:ext cx="7772400" cy="609599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tr-TR" sz="2200" b="1" dirty="0" smtClean="0">
                <a:latin typeface="AvenirLTStd Black Bold  TR" pitchFamily="34" charset="-94"/>
              </a:rPr>
              <a:t>Bugün TV, Bugün Gazetesi ve Kanal Türk’e Polis Baskını Yapılmasını Doğru Buluyor musunuz?</a:t>
            </a:r>
            <a:endParaRPr lang="tr-TR" sz="2200" dirty="0">
              <a:latin typeface="AvenirLTStd Black Bold  TR" pitchFamily="34" charset="-94"/>
            </a:endParaRPr>
          </a:p>
        </p:txBody>
      </p:sp>
      <p:pic>
        <p:nvPicPr>
          <p:cNvPr id="1026" name="Picture 2" descr="C:\Users\user\Desktop\Untitl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8600"/>
            <a:ext cx="1219200" cy="330894"/>
          </a:xfrm>
          <a:prstGeom prst="rect">
            <a:avLst/>
          </a:prstGeom>
          <a:noFill/>
        </p:spPr>
      </p:pic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2425194" y="3049998"/>
            <a:ext cx="4293611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kumimoji="0" lang="tr-TR" sz="1300" b="1" i="0" u="none" strike="noStrike" cap="none" normalizeH="0" baseline="0" dirty="0" smtClean="0">
                <a:ln>
                  <a:noFill/>
                </a:ln>
                <a:solidFill>
                  <a:srgbClr val="DE6255"/>
                </a:solidFill>
                <a:effectLst/>
                <a:latin typeface="Avenir LT Std  Roman TR"/>
                <a:ea typeface="Times New Roman" pitchFamily="18" charset="0"/>
                <a:cs typeface="Times New Roman" pitchFamily="18" charset="0"/>
              </a:rPr>
              <a:t>(</a:t>
            </a:r>
            <a:r>
              <a:rPr lang="tr-TR" sz="1300" b="1" dirty="0" smtClean="0">
                <a:solidFill>
                  <a:srgbClr val="DE6255"/>
                </a:solidFill>
                <a:latin typeface="Avenir LT Std  Roman TR"/>
                <a:ea typeface="Times New Roman" pitchFamily="18" charset="0"/>
                <a:cs typeface="Times New Roman" pitchFamily="18" charset="0"/>
              </a:rPr>
              <a:t>Son Seçimlerde Oy Verilen Partiye Göre Dağılım</a:t>
            </a:r>
            <a:r>
              <a:rPr kumimoji="0" lang="tr-TR" sz="1300" b="1" i="0" u="none" strike="noStrike" cap="none" normalizeH="0" baseline="0" dirty="0" smtClean="0">
                <a:ln>
                  <a:noFill/>
                </a:ln>
                <a:solidFill>
                  <a:srgbClr val="DE6255"/>
                </a:solidFill>
                <a:effectLst/>
                <a:latin typeface="Avenir LT Std  Roman TR"/>
                <a:ea typeface="Times New Roman" pitchFamily="18" charset="0"/>
                <a:cs typeface="Times New Roman" pitchFamily="18" charset="0"/>
              </a:rPr>
              <a:t> %)</a:t>
            </a:r>
            <a:endParaRPr kumimoji="0" lang="tr-TR" sz="1300" b="0" i="0" u="none" strike="noStrike" cap="none" normalizeH="0" baseline="0" dirty="0" smtClean="0">
              <a:ln>
                <a:noFill/>
              </a:ln>
              <a:solidFill>
                <a:srgbClr val="DE6255"/>
              </a:solidFill>
              <a:effectLst/>
              <a:latin typeface="Avenir LT Std  Roman TR"/>
            </a:endParaRPr>
          </a:p>
        </p:txBody>
      </p:sp>
      <p:graphicFrame>
        <p:nvGraphicFramePr>
          <p:cNvPr id="11" name="10 Tablo"/>
          <p:cNvGraphicFramePr>
            <a:graphicFrameLocks noGrp="1"/>
          </p:cNvGraphicFramePr>
          <p:nvPr/>
        </p:nvGraphicFramePr>
        <p:xfrm>
          <a:off x="1673765" y="3352800"/>
          <a:ext cx="5796470" cy="2494280"/>
        </p:xfrm>
        <a:graphic>
          <a:graphicData uri="http://schemas.openxmlformats.org/drawingml/2006/table">
            <a:tbl>
              <a:tblPr/>
              <a:tblGrid>
                <a:gridCol w="1404000"/>
                <a:gridCol w="1296000"/>
                <a:gridCol w="1368000"/>
                <a:gridCol w="864235"/>
                <a:gridCol w="864235"/>
              </a:tblGrid>
              <a:tr h="4591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Calibri"/>
                        </a:rPr>
                        <a:t> </a:t>
                      </a:r>
                      <a:endParaRPr lang="tr-TR" sz="1400" b="0" dirty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118745" algn="ctr"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latin typeface="Avenir LT Std  Roman TR" pitchFamily="34" charset="-94"/>
                          <a:ea typeface="Times New Roman"/>
                        </a:rPr>
                        <a:t>Evet doğru</a:t>
                      </a:r>
                      <a:r>
                        <a:rPr lang="tr-TR" sz="1400" baseline="0" dirty="0" smtClean="0">
                          <a:latin typeface="Avenir LT Std  Roman TR" pitchFamily="34" charset="-94"/>
                          <a:ea typeface="Times New Roman"/>
                        </a:rPr>
                        <a:t> buluyorum</a:t>
                      </a:r>
                      <a:endParaRPr lang="tr-TR" sz="1400" dirty="0">
                        <a:latin typeface="Avenir LT Std  Roman TR" pitchFamily="34" charset="-94"/>
                        <a:ea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-118745" algn="ctr"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latin typeface="Avenir LT Std  Roman TR" pitchFamily="34" charset="-94"/>
                          <a:ea typeface="Times New Roman"/>
                        </a:rPr>
                        <a:t>Hayır doğru bulmuyorum</a:t>
                      </a:r>
                      <a:endParaRPr lang="tr-TR" sz="1400" dirty="0">
                        <a:latin typeface="Avenir LT Std  Roman TR" pitchFamily="34" charset="-94"/>
                        <a:ea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kern="1200" dirty="0" smtClean="0">
                          <a:solidFill>
                            <a:schemeClr val="tx1"/>
                          </a:solidFill>
                          <a:latin typeface="Avenir LT Std  Roman TR" pitchFamily="34" charset="-94"/>
                          <a:ea typeface="Times New Roman"/>
                          <a:cs typeface="+mn-cs"/>
                        </a:rPr>
                        <a:t>FY/CY</a:t>
                      </a:r>
                      <a:endParaRPr lang="tr-TR" sz="1400" kern="1200" dirty="0">
                        <a:solidFill>
                          <a:schemeClr val="tx1"/>
                        </a:solidFill>
                        <a:latin typeface="Avenir LT Std  Roman TR" pitchFamily="34" charset="-94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0" dirty="0" smtClean="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Calibri"/>
                        </a:rPr>
                        <a:t>Toplam</a:t>
                      </a:r>
                      <a:endParaRPr lang="tr-TR" sz="1400" b="0" dirty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latin typeface="Avenir LT Std  Roman TR"/>
                          <a:ea typeface="Times New Roman"/>
                          <a:cs typeface="Times New Roman"/>
                        </a:rPr>
                        <a:t>AKP</a:t>
                      </a:r>
                      <a:endParaRPr lang="tr-TR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venir LT Std  Roman TR"/>
                        </a:rPr>
                        <a:t>40,2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21,4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38,5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venir LT Std  Roman TR"/>
                          <a:ea typeface="Times New Roman"/>
                          <a:cs typeface="Times New Roman"/>
                        </a:rPr>
                        <a:t>100</a:t>
                      </a:r>
                      <a:endParaRPr lang="tr-T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venir LT Std  Roman TR"/>
                          <a:ea typeface="Times New Roman"/>
                          <a:cs typeface="Times New Roman"/>
                        </a:rPr>
                        <a:t>CHP</a:t>
                      </a:r>
                      <a:endParaRPr lang="tr-T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8,4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69,5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22,2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venir LT Std  Roman TR"/>
                          <a:ea typeface="Times New Roman"/>
                          <a:cs typeface="Times New Roman"/>
                        </a:rPr>
                        <a:t>100</a:t>
                      </a:r>
                      <a:endParaRPr lang="tr-T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latin typeface="Avenir LT Std  Roman TR"/>
                          <a:ea typeface="Times New Roman"/>
                          <a:cs typeface="Times New Roman"/>
                        </a:rPr>
                        <a:t>MHP</a:t>
                      </a:r>
                      <a:endParaRPr lang="tr-TR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10,4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46,7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43,0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venir LT Std  Roman TR"/>
                          <a:ea typeface="Times New Roman"/>
                          <a:cs typeface="Times New Roman"/>
                        </a:rPr>
                        <a:t>100</a:t>
                      </a:r>
                      <a:endParaRPr lang="tr-T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latin typeface="Avenir LT Std  Roman TR"/>
                          <a:ea typeface="Times New Roman"/>
                          <a:cs typeface="Times New Roman"/>
                        </a:rPr>
                        <a:t>HDP</a:t>
                      </a:r>
                      <a:endParaRPr lang="tr-TR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5,0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53,3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41,6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venir LT Std  Roman TR"/>
                          <a:ea typeface="Times New Roman"/>
                          <a:cs typeface="Times New Roman"/>
                        </a:rPr>
                        <a:t>100</a:t>
                      </a:r>
                      <a:endParaRPr lang="tr-T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solidFill>
                            <a:srgbClr val="000000"/>
                          </a:solidFill>
                          <a:latin typeface="Avenir LT Std  Roman TR"/>
                          <a:ea typeface="Times New Roman"/>
                          <a:cs typeface="Times New Roman"/>
                        </a:rPr>
                        <a:t>SP+BBP ittifakı</a:t>
                      </a:r>
                      <a:endParaRPr lang="tr-TR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31,8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36,4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31,8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latin typeface="Avenir LT Std  Roman TR"/>
                          <a:ea typeface="Times New Roman"/>
                          <a:cs typeface="Times New Roman"/>
                        </a:rPr>
                        <a:t>100</a:t>
                      </a:r>
                      <a:endParaRPr lang="tr-TR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venir LT Std  Roman TR"/>
                          <a:ea typeface="Times New Roman"/>
                          <a:cs typeface="Times New Roman"/>
                        </a:rPr>
                        <a:t>Diğer</a:t>
                      </a:r>
                      <a:endParaRPr lang="tr-T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14,0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58,0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28,0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latin typeface="Avenir LT Std  Roman TR"/>
                          <a:ea typeface="Times New Roman"/>
                          <a:cs typeface="Times New Roman"/>
                        </a:rPr>
                        <a:t>100</a:t>
                      </a:r>
                      <a:endParaRPr lang="tr-TR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venir LT Std  Roman TR"/>
                          <a:ea typeface="Times New Roman"/>
                          <a:cs typeface="Times New Roman"/>
                        </a:rPr>
                        <a:t>Cevap yok</a:t>
                      </a:r>
                      <a:endParaRPr lang="tr-T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14,7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32,0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53,3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latin typeface="Avenir LT Std  Roman TR"/>
                          <a:ea typeface="Times New Roman"/>
                          <a:cs typeface="Times New Roman"/>
                        </a:rPr>
                        <a:t>100</a:t>
                      </a:r>
                      <a:endParaRPr lang="tr-TR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latin typeface="Avenir LT Std  Roman TR"/>
                          <a:ea typeface="Times New Roman"/>
                          <a:cs typeface="Times New Roman"/>
                        </a:rPr>
                        <a:t>Protesto oy</a:t>
                      </a:r>
                      <a:endParaRPr lang="tr-TR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17,3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40,2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42,5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latin typeface="Avenir LT Std  Roman TR"/>
                          <a:ea typeface="Times New Roman"/>
                          <a:cs typeface="Times New Roman"/>
                        </a:rPr>
                        <a:t>100</a:t>
                      </a:r>
                      <a:endParaRPr lang="tr-TR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latin typeface="AvenirLTStd Black Bold  TR"/>
                          <a:ea typeface="Times New Roman"/>
                          <a:cs typeface="Calibri"/>
                        </a:rPr>
                        <a:t>ORTALAMA</a:t>
                      </a:r>
                      <a:endParaRPr lang="tr-TR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21,2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42,2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latin typeface="Avenir LT Std  Roman TR"/>
                        </a:rPr>
                        <a:t>36,6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latin typeface="Avenir LT Std  Roman TR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rgbClr val="000000"/>
                          </a:solidFill>
                          <a:latin typeface="Avenir LT Std  Roman TR"/>
                          <a:ea typeface="Times New Roman"/>
                          <a:cs typeface="Times New Roman"/>
                        </a:rPr>
                        <a:t>100</a:t>
                      </a:r>
                      <a:endParaRPr lang="tr-TR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" name="6 Metin kutusu"/>
          <p:cNvSpPr txBox="1">
            <a:spLocks noChangeArrowheads="1"/>
          </p:cNvSpPr>
          <p:nvPr/>
        </p:nvSpPr>
        <p:spPr bwMode="auto">
          <a:xfrm>
            <a:off x="838200" y="152400"/>
            <a:ext cx="81438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tr-TR" sz="1200" b="1" dirty="0" smtClean="0">
                <a:solidFill>
                  <a:srgbClr val="DE6255"/>
                </a:solidFill>
                <a:latin typeface="Avenir LT Std  Roman TR"/>
              </a:rPr>
              <a:t>Gündem Konuları</a:t>
            </a:r>
          </a:p>
        </p:txBody>
      </p:sp>
      <p:graphicFrame>
        <p:nvGraphicFramePr>
          <p:cNvPr id="8" name="49 Grafik"/>
          <p:cNvGraphicFramePr>
            <a:graphicFrameLocks/>
          </p:cNvGraphicFramePr>
          <p:nvPr/>
        </p:nvGraphicFramePr>
        <p:xfrm>
          <a:off x="1602000" y="1219200"/>
          <a:ext cx="5940000" cy="19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216016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Başlık"/>
          <p:cNvSpPr txBox="1">
            <a:spLocks/>
          </p:cNvSpPr>
          <p:nvPr/>
        </p:nvSpPr>
        <p:spPr>
          <a:xfrm>
            <a:off x="685800" y="990601"/>
            <a:ext cx="7772400" cy="609599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tr-TR" sz="2200" b="1" dirty="0" smtClean="0">
                <a:latin typeface="AvenirLTStd Black Bold  TR" pitchFamily="34" charset="-94"/>
              </a:rPr>
              <a:t>Genel Olarak Medyanın (Gazete ve Televizyonların) Bugün Baskı Altında Olduğunu Düşünüyor musunuz?</a:t>
            </a:r>
            <a:endParaRPr lang="tr-TR" sz="2200" dirty="0">
              <a:latin typeface="AvenirLTStd Black Bold  TR" pitchFamily="34" charset="-94"/>
            </a:endParaRPr>
          </a:p>
        </p:txBody>
      </p:sp>
      <p:pic>
        <p:nvPicPr>
          <p:cNvPr id="1026" name="Picture 2" descr="C:\Users\user\Desktop\Untitl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8600"/>
            <a:ext cx="1219200" cy="330894"/>
          </a:xfrm>
          <a:prstGeom prst="rect">
            <a:avLst/>
          </a:prstGeom>
          <a:noFill/>
        </p:spPr>
      </p:pic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2425194" y="3049998"/>
            <a:ext cx="4293611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kumimoji="0" lang="tr-TR" sz="1300" b="1" i="0" u="none" strike="noStrike" cap="none" normalizeH="0" baseline="0" dirty="0" smtClean="0">
                <a:ln>
                  <a:noFill/>
                </a:ln>
                <a:solidFill>
                  <a:srgbClr val="DE6255"/>
                </a:solidFill>
                <a:effectLst/>
                <a:latin typeface="Avenir LT Std  Roman TR"/>
                <a:ea typeface="Times New Roman" pitchFamily="18" charset="0"/>
                <a:cs typeface="Times New Roman" pitchFamily="18" charset="0"/>
              </a:rPr>
              <a:t>(</a:t>
            </a:r>
            <a:r>
              <a:rPr lang="tr-TR" sz="1300" b="1" dirty="0" smtClean="0">
                <a:solidFill>
                  <a:srgbClr val="DE6255"/>
                </a:solidFill>
                <a:latin typeface="Avenir LT Std  Roman TR"/>
                <a:ea typeface="Times New Roman" pitchFamily="18" charset="0"/>
                <a:cs typeface="Times New Roman" pitchFamily="18" charset="0"/>
              </a:rPr>
              <a:t>Son Seçimlerde Oy Verilen Partiye Göre Dağılım</a:t>
            </a:r>
            <a:r>
              <a:rPr kumimoji="0" lang="tr-TR" sz="1300" b="1" i="0" u="none" strike="noStrike" cap="none" normalizeH="0" baseline="0" dirty="0" smtClean="0">
                <a:ln>
                  <a:noFill/>
                </a:ln>
                <a:solidFill>
                  <a:srgbClr val="DE6255"/>
                </a:solidFill>
                <a:effectLst/>
                <a:latin typeface="Avenir LT Std  Roman TR"/>
                <a:ea typeface="Times New Roman" pitchFamily="18" charset="0"/>
                <a:cs typeface="Times New Roman" pitchFamily="18" charset="0"/>
              </a:rPr>
              <a:t> %)</a:t>
            </a:r>
            <a:endParaRPr kumimoji="0" lang="tr-TR" sz="1300" b="0" i="0" u="none" strike="noStrike" cap="none" normalizeH="0" baseline="0" dirty="0" smtClean="0">
              <a:ln>
                <a:noFill/>
              </a:ln>
              <a:solidFill>
                <a:srgbClr val="DE6255"/>
              </a:solidFill>
              <a:effectLst/>
              <a:latin typeface="Avenir LT Std  Roman TR"/>
            </a:endParaRPr>
          </a:p>
        </p:txBody>
      </p:sp>
      <p:graphicFrame>
        <p:nvGraphicFramePr>
          <p:cNvPr id="11" name="10 Tablo"/>
          <p:cNvGraphicFramePr>
            <a:graphicFrameLocks noGrp="1"/>
          </p:cNvGraphicFramePr>
          <p:nvPr/>
        </p:nvGraphicFramePr>
        <p:xfrm>
          <a:off x="1673765" y="3352800"/>
          <a:ext cx="5796470" cy="2494280"/>
        </p:xfrm>
        <a:graphic>
          <a:graphicData uri="http://schemas.openxmlformats.org/drawingml/2006/table">
            <a:tbl>
              <a:tblPr/>
              <a:tblGrid>
                <a:gridCol w="1404000"/>
                <a:gridCol w="1296000"/>
                <a:gridCol w="1368000"/>
                <a:gridCol w="864235"/>
                <a:gridCol w="864235"/>
              </a:tblGrid>
              <a:tr h="4591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Calibri"/>
                        </a:rPr>
                        <a:t> </a:t>
                      </a:r>
                      <a:endParaRPr lang="tr-TR" sz="1400" b="0" dirty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118745" algn="ctr"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latin typeface="Avenir LT Std  Roman TR" pitchFamily="34" charset="-94"/>
                          <a:ea typeface="Times New Roman"/>
                        </a:rPr>
                        <a:t>Evet düşünüyorum</a:t>
                      </a:r>
                      <a:endParaRPr lang="tr-TR" sz="1400" dirty="0">
                        <a:latin typeface="Avenir LT Std  Roman TR" pitchFamily="34" charset="-94"/>
                        <a:ea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-118745" algn="ctr"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latin typeface="Avenir LT Std  Roman TR" pitchFamily="34" charset="-94"/>
                          <a:ea typeface="Times New Roman"/>
                        </a:rPr>
                        <a:t>Hayır düşünmüyorum</a:t>
                      </a:r>
                      <a:endParaRPr lang="tr-TR" sz="1400" dirty="0">
                        <a:latin typeface="Avenir LT Std  Roman TR" pitchFamily="34" charset="-94"/>
                        <a:ea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kern="1200" dirty="0" smtClean="0">
                          <a:solidFill>
                            <a:schemeClr val="tx1"/>
                          </a:solidFill>
                          <a:latin typeface="Avenir LT Std  Roman TR" pitchFamily="34" charset="-94"/>
                          <a:ea typeface="Times New Roman"/>
                          <a:cs typeface="+mn-cs"/>
                        </a:rPr>
                        <a:t>FY/CY</a:t>
                      </a:r>
                      <a:endParaRPr lang="tr-TR" sz="1400" kern="1200" dirty="0">
                        <a:solidFill>
                          <a:schemeClr val="tx1"/>
                        </a:solidFill>
                        <a:latin typeface="Avenir LT Std  Roman TR" pitchFamily="34" charset="-94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0" dirty="0" smtClean="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Calibri"/>
                        </a:rPr>
                        <a:t>Toplam</a:t>
                      </a:r>
                      <a:endParaRPr lang="tr-TR" sz="1400" b="0" dirty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latin typeface="Avenir LT Std  Roman TR"/>
                          <a:ea typeface="Times New Roman"/>
                          <a:cs typeface="Times New Roman"/>
                        </a:rPr>
                        <a:t>AKP</a:t>
                      </a:r>
                      <a:endParaRPr lang="tr-TR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venir LT Std  Roman TR"/>
                        </a:rPr>
                        <a:t>20,9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59,3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19,8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venir LT Std  Roman TR"/>
                          <a:ea typeface="Times New Roman"/>
                          <a:cs typeface="Times New Roman"/>
                        </a:rPr>
                        <a:t>100</a:t>
                      </a:r>
                      <a:endParaRPr lang="tr-T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venir LT Std  Roman TR"/>
                          <a:ea typeface="Times New Roman"/>
                          <a:cs typeface="Times New Roman"/>
                        </a:rPr>
                        <a:t>CHP</a:t>
                      </a:r>
                      <a:endParaRPr lang="tr-T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82,9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8,7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8,4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venir LT Std  Roman TR"/>
                          <a:ea typeface="Times New Roman"/>
                          <a:cs typeface="Times New Roman"/>
                        </a:rPr>
                        <a:t>100</a:t>
                      </a:r>
                      <a:endParaRPr lang="tr-T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latin typeface="Avenir LT Std  Roman TR"/>
                          <a:ea typeface="Times New Roman"/>
                          <a:cs typeface="Times New Roman"/>
                        </a:rPr>
                        <a:t>MHP</a:t>
                      </a:r>
                      <a:endParaRPr lang="tr-TR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65,7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13,6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20,7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venir LT Std  Roman TR"/>
                          <a:ea typeface="Times New Roman"/>
                          <a:cs typeface="Times New Roman"/>
                        </a:rPr>
                        <a:t>100</a:t>
                      </a:r>
                      <a:endParaRPr lang="tr-T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latin typeface="Avenir LT Std  Roman TR"/>
                          <a:ea typeface="Times New Roman"/>
                          <a:cs typeface="Times New Roman"/>
                        </a:rPr>
                        <a:t>HDP</a:t>
                      </a:r>
                      <a:endParaRPr lang="tr-TR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75,7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6,0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18,3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venir LT Std  Roman TR"/>
                          <a:ea typeface="Times New Roman"/>
                          <a:cs typeface="Times New Roman"/>
                        </a:rPr>
                        <a:t>100</a:t>
                      </a:r>
                      <a:endParaRPr lang="tr-T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solidFill>
                            <a:srgbClr val="000000"/>
                          </a:solidFill>
                          <a:latin typeface="Avenir LT Std  Roman TR"/>
                          <a:ea typeface="Times New Roman"/>
                          <a:cs typeface="Times New Roman"/>
                        </a:rPr>
                        <a:t>SP+BBP ittifakı</a:t>
                      </a:r>
                      <a:endParaRPr lang="tr-TR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50,0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45,5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4,5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latin typeface="Avenir LT Std  Roman TR"/>
                          <a:ea typeface="Times New Roman"/>
                          <a:cs typeface="Times New Roman"/>
                        </a:rPr>
                        <a:t>100</a:t>
                      </a:r>
                      <a:endParaRPr lang="tr-TR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venir LT Std  Roman TR"/>
                          <a:ea typeface="Times New Roman"/>
                          <a:cs typeface="Times New Roman"/>
                        </a:rPr>
                        <a:t>Diğer</a:t>
                      </a:r>
                      <a:endParaRPr lang="tr-T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72,0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20,0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8,0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latin typeface="Avenir LT Std  Roman TR"/>
                          <a:ea typeface="Times New Roman"/>
                          <a:cs typeface="Times New Roman"/>
                        </a:rPr>
                        <a:t>100</a:t>
                      </a:r>
                      <a:endParaRPr lang="tr-TR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venir LT Std  Roman TR"/>
                          <a:ea typeface="Times New Roman"/>
                          <a:cs typeface="Times New Roman"/>
                        </a:rPr>
                        <a:t>Cevap yok</a:t>
                      </a:r>
                      <a:endParaRPr lang="tr-T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43,2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24,3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32,4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latin typeface="Avenir LT Std  Roman TR"/>
                          <a:ea typeface="Times New Roman"/>
                          <a:cs typeface="Times New Roman"/>
                        </a:rPr>
                        <a:t>100</a:t>
                      </a:r>
                      <a:endParaRPr lang="tr-TR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latin typeface="Avenir LT Std  Roman TR"/>
                          <a:ea typeface="Times New Roman"/>
                          <a:cs typeface="Times New Roman"/>
                        </a:rPr>
                        <a:t>Protesto oy</a:t>
                      </a:r>
                      <a:endParaRPr lang="tr-TR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48,0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20,7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31,2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latin typeface="Avenir LT Std  Roman TR"/>
                          <a:ea typeface="Times New Roman"/>
                          <a:cs typeface="Times New Roman"/>
                        </a:rPr>
                        <a:t>100</a:t>
                      </a:r>
                      <a:endParaRPr lang="tr-TR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latin typeface="AvenirLTStd Black Bold  TR"/>
                          <a:ea typeface="Times New Roman"/>
                          <a:cs typeface="Calibri"/>
                        </a:rPr>
                        <a:t>ORTALAMA</a:t>
                      </a:r>
                      <a:endParaRPr lang="tr-TR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51,7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latin typeface="Avenir LT Std  Roman TR"/>
                        </a:rPr>
                        <a:t>29,6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latin typeface="Avenir LT Std  Roman TR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Avenir LT Std  Roman TR"/>
                        </a:rPr>
                        <a:t>18,7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rgbClr val="000000"/>
                          </a:solidFill>
                          <a:latin typeface="Avenir LT Std  Roman TR"/>
                          <a:ea typeface="Times New Roman"/>
                          <a:cs typeface="Times New Roman"/>
                        </a:rPr>
                        <a:t>100</a:t>
                      </a:r>
                      <a:endParaRPr lang="tr-TR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" name="6 Metin kutusu"/>
          <p:cNvSpPr txBox="1">
            <a:spLocks noChangeArrowheads="1"/>
          </p:cNvSpPr>
          <p:nvPr/>
        </p:nvSpPr>
        <p:spPr bwMode="auto">
          <a:xfrm>
            <a:off x="838200" y="152400"/>
            <a:ext cx="81438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tr-TR" sz="1200" b="1" dirty="0" smtClean="0">
                <a:solidFill>
                  <a:srgbClr val="DE6255"/>
                </a:solidFill>
                <a:latin typeface="Avenir LT Std  Roman TR"/>
              </a:rPr>
              <a:t>Gündem Konuları</a:t>
            </a:r>
          </a:p>
        </p:txBody>
      </p:sp>
      <p:graphicFrame>
        <p:nvGraphicFramePr>
          <p:cNvPr id="8" name="49 Grafik"/>
          <p:cNvGraphicFramePr>
            <a:graphicFrameLocks/>
          </p:cNvGraphicFramePr>
          <p:nvPr/>
        </p:nvGraphicFramePr>
        <p:xfrm>
          <a:off x="1602000" y="1295400"/>
          <a:ext cx="5940000" cy="19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846279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Başlık"/>
          <p:cNvSpPr txBox="1">
            <a:spLocks/>
          </p:cNvSpPr>
          <p:nvPr/>
        </p:nvSpPr>
        <p:spPr>
          <a:xfrm>
            <a:off x="685800" y="990601"/>
            <a:ext cx="7772400" cy="609599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tr-TR" sz="2200" b="1" dirty="0" smtClean="0">
                <a:latin typeface="AvenirLTStd Black Bold  TR" pitchFamily="34" charset="-94"/>
              </a:rPr>
              <a:t>Seçime Giderken Muhalif Medya Organlarının Özgürce Yayın Yapabileceğini Düşünüyor musunuz?</a:t>
            </a:r>
            <a:endParaRPr lang="tr-TR" sz="2200" dirty="0">
              <a:latin typeface="AvenirLTStd Black Bold  TR" pitchFamily="34" charset="-94"/>
            </a:endParaRPr>
          </a:p>
        </p:txBody>
      </p:sp>
      <p:pic>
        <p:nvPicPr>
          <p:cNvPr id="1026" name="Picture 2" descr="C:\Users\user\Desktop\Untitl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8600"/>
            <a:ext cx="1219200" cy="330894"/>
          </a:xfrm>
          <a:prstGeom prst="rect">
            <a:avLst/>
          </a:prstGeom>
          <a:noFill/>
        </p:spPr>
      </p:pic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2425194" y="3049998"/>
            <a:ext cx="4293611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kumimoji="0" lang="tr-TR" sz="1300" b="1" i="0" u="none" strike="noStrike" cap="none" normalizeH="0" baseline="0" dirty="0" smtClean="0">
                <a:ln>
                  <a:noFill/>
                </a:ln>
                <a:solidFill>
                  <a:srgbClr val="DE6255"/>
                </a:solidFill>
                <a:effectLst/>
                <a:latin typeface="Avenir LT Std  Roman TR"/>
                <a:ea typeface="Times New Roman" pitchFamily="18" charset="0"/>
                <a:cs typeface="Times New Roman" pitchFamily="18" charset="0"/>
              </a:rPr>
              <a:t>(</a:t>
            </a:r>
            <a:r>
              <a:rPr lang="tr-TR" sz="1300" b="1" dirty="0" smtClean="0">
                <a:solidFill>
                  <a:srgbClr val="DE6255"/>
                </a:solidFill>
                <a:latin typeface="Avenir LT Std  Roman TR"/>
                <a:ea typeface="Times New Roman" pitchFamily="18" charset="0"/>
                <a:cs typeface="Times New Roman" pitchFamily="18" charset="0"/>
              </a:rPr>
              <a:t>Son Seçimlerde Oy Verilen Partiye Göre Dağılım</a:t>
            </a:r>
            <a:r>
              <a:rPr kumimoji="0" lang="tr-TR" sz="1300" b="1" i="0" u="none" strike="noStrike" cap="none" normalizeH="0" baseline="0" dirty="0" smtClean="0">
                <a:ln>
                  <a:noFill/>
                </a:ln>
                <a:solidFill>
                  <a:srgbClr val="DE6255"/>
                </a:solidFill>
                <a:effectLst/>
                <a:latin typeface="Avenir LT Std  Roman TR"/>
                <a:ea typeface="Times New Roman" pitchFamily="18" charset="0"/>
                <a:cs typeface="Times New Roman" pitchFamily="18" charset="0"/>
              </a:rPr>
              <a:t> %)</a:t>
            </a:r>
            <a:endParaRPr kumimoji="0" lang="tr-TR" sz="1300" b="0" i="0" u="none" strike="noStrike" cap="none" normalizeH="0" baseline="0" dirty="0" smtClean="0">
              <a:ln>
                <a:noFill/>
              </a:ln>
              <a:solidFill>
                <a:srgbClr val="DE6255"/>
              </a:solidFill>
              <a:effectLst/>
              <a:latin typeface="Avenir LT Std  Roman TR"/>
            </a:endParaRPr>
          </a:p>
        </p:txBody>
      </p:sp>
      <p:graphicFrame>
        <p:nvGraphicFramePr>
          <p:cNvPr id="11" name="10 Tablo"/>
          <p:cNvGraphicFramePr>
            <a:graphicFrameLocks noGrp="1"/>
          </p:cNvGraphicFramePr>
          <p:nvPr/>
        </p:nvGraphicFramePr>
        <p:xfrm>
          <a:off x="1673765" y="3352800"/>
          <a:ext cx="5796470" cy="2494280"/>
        </p:xfrm>
        <a:graphic>
          <a:graphicData uri="http://schemas.openxmlformats.org/drawingml/2006/table">
            <a:tbl>
              <a:tblPr/>
              <a:tblGrid>
                <a:gridCol w="1404000"/>
                <a:gridCol w="1296000"/>
                <a:gridCol w="1368000"/>
                <a:gridCol w="864235"/>
                <a:gridCol w="864235"/>
              </a:tblGrid>
              <a:tr h="4591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Calibri"/>
                        </a:rPr>
                        <a:t> </a:t>
                      </a:r>
                      <a:endParaRPr lang="tr-TR" sz="1400" b="0" dirty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118745" algn="ctr"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latin typeface="Avenir LT Std  Roman TR" pitchFamily="34" charset="-94"/>
                          <a:ea typeface="Times New Roman"/>
                        </a:rPr>
                        <a:t>Evet düşünüyorum</a:t>
                      </a:r>
                      <a:endParaRPr lang="tr-TR" sz="1400" dirty="0">
                        <a:latin typeface="Avenir LT Std  Roman TR" pitchFamily="34" charset="-94"/>
                        <a:ea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-118745" algn="ctr"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latin typeface="Avenir LT Std  Roman TR" pitchFamily="34" charset="-94"/>
                          <a:ea typeface="Times New Roman"/>
                        </a:rPr>
                        <a:t>Hayır düşünmüyorum</a:t>
                      </a:r>
                      <a:endParaRPr lang="tr-TR" sz="1400" dirty="0">
                        <a:latin typeface="Avenir LT Std  Roman TR" pitchFamily="34" charset="-94"/>
                        <a:ea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kern="1200" dirty="0" smtClean="0">
                          <a:solidFill>
                            <a:schemeClr val="tx1"/>
                          </a:solidFill>
                          <a:latin typeface="Avenir LT Std  Roman TR" pitchFamily="34" charset="-94"/>
                          <a:ea typeface="Times New Roman"/>
                          <a:cs typeface="+mn-cs"/>
                        </a:rPr>
                        <a:t>FY/CY</a:t>
                      </a:r>
                      <a:endParaRPr lang="tr-TR" sz="1400" kern="1200" dirty="0">
                        <a:solidFill>
                          <a:schemeClr val="tx1"/>
                        </a:solidFill>
                        <a:latin typeface="Avenir LT Std  Roman TR" pitchFamily="34" charset="-94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0" dirty="0" smtClean="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Calibri"/>
                        </a:rPr>
                        <a:t>Toplam</a:t>
                      </a:r>
                      <a:endParaRPr lang="tr-TR" sz="1400" b="0" dirty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latin typeface="Avenir LT Std  Roman TR"/>
                          <a:ea typeface="Times New Roman"/>
                          <a:cs typeface="Times New Roman"/>
                        </a:rPr>
                        <a:t>AKP</a:t>
                      </a:r>
                      <a:endParaRPr lang="tr-TR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venir LT Std  Roman TR"/>
                        </a:rPr>
                        <a:t>53,8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25,0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21,3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venir LT Std  Roman TR"/>
                          <a:ea typeface="Times New Roman"/>
                          <a:cs typeface="Times New Roman"/>
                        </a:rPr>
                        <a:t>100</a:t>
                      </a:r>
                      <a:endParaRPr lang="tr-T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venir LT Std  Roman TR"/>
                          <a:ea typeface="Times New Roman"/>
                          <a:cs typeface="Times New Roman"/>
                        </a:rPr>
                        <a:t>CHP</a:t>
                      </a:r>
                      <a:endParaRPr lang="tr-T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14,4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76,4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9,2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venir LT Std  Roman TR"/>
                          <a:ea typeface="Times New Roman"/>
                          <a:cs typeface="Times New Roman"/>
                        </a:rPr>
                        <a:t>100</a:t>
                      </a:r>
                      <a:endParaRPr lang="tr-T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latin typeface="Avenir LT Std  Roman TR"/>
                          <a:ea typeface="Times New Roman"/>
                          <a:cs typeface="Times New Roman"/>
                        </a:rPr>
                        <a:t>MHP</a:t>
                      </a:r>
                      <a:endParaRPr lang="tr-TR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19,0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61,1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20,0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venir LT Std  Roman TR"/>
                          <a:ea typeface="Times New Roman"/>
                          <a:cs typeface="Times New Roman"/>
                        </a:rPr>
                        <a:t>100</a:t>
                      </a:r>
                      <a:endParaRPr lang="tr-T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latin typeface="Avenir LT Std  Roman TR"/>
                          <a:ea typeface="Times New Roman"/>
                          <a:cs typeface="Times New Roman"/>
                        </a:rPr>
                        <a:t>HDP</a:t>
                      </a:r>
                      <a:endParaRPr lang="tr-TR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10,7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69,7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19,6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venir LT Std  Roman TR"/>
                          <a:ea typeface="Times New Roman"/>
                          <a:cs typeface="Times New Roman"/>
                        </a:rPr>
                        <a:t>100</a:t>
                      </a:r>
                      <a:endParaRPr lang="tr-T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solidFill>
                            <a:srgbClr val="000000"/>
                          </a:solidFill>
                          <a:latin typeface="Avenir LT Std  Roman TR"/>
                          <a:ea typeface="Times New Roman"/>
                          <a:cs typeface="Times New Roman"/>
                        </a:rPr>
                        <a:t>SP+BBP ittifakı</a:t>
                      </a:r>
                      <a:endParaRPr lang="tr-TR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29,5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52,3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18,2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latin typeface="Avenir LT Std  Roman TR"/>
                          <a:ea typeface="Times New Roman"/>
                          <a:cs typeface="Times New Roman"/>
                        </a:rPr>
                        <a:t>100</a:t>
                      </a:r>
                      <a:endParaRPr lang="tr-TR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venir LT Std  Roman TR"/>
                          <a:ea typeface="Times New Roman"/>
                          <a:cs typeface="Times New Roman"/>
                        </a:rPr>
                        <a:t>Diğer</a:t>
                      </a:r>
                      <a:endParaRPr lang="tr-T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16,3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73,5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10,2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latin typeface="Avenir LT Std  Roman TR"/>
                          <a:ea typeface="Times New Roman"/>
                          <a:cs typeface="Times New Roman"/>
                        </a:rPr>
                        <a:t>100</a:t>
                      </a:r>
                      <a:endParaRPr lang="tr-TR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venir LT Std  Roman TR"/>
                          <a:ea typeface="Times New Roman"/>
                          <a:cs typeface="Times New Roman"/>
                        </a:rPr>
                        <a:t>Cevap yok</a:t>
                      </a:r>
                      <a:endParaRPr lang="tr-T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23,0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43,2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33,8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latin typeface="Avenir LT Std  Roman TR"/>
                          <a:ea typeface="Times New Roman"/>
                          <a:cs typeface="Times New Roman"/>
                        </a:rPr>
                        <a:t>100</a:t>
                      </a:r>
                      <a:endParaRPr lang="tr-TR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latin typeface="Avenir LT Std  Roman TR"/>
                          <a:ea typeface="Times New Roman"/>
                          <a:cs typeface="Times New Roman"/>
                        </a:rPr>
                        <a:t>Protesto oy</a:t>
                      </a:r>
                      <a:endParaRPr lang="tr-TR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24,4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45,7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29,9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latin typeface="Avenir LT Std  Roman TR"/>
                          <a:ea typeface="Times New Roman"/>
                          <a:cs typeface="Times New Roman"/>
                        </a:rPr>
                        <a:t>100</a:t>
                      </a:r>
                      <a:endParaRPr lang="tr-TR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latin typeface="AvenirLTStd Black Bold  TR"/>
                          <a:ea typeface="Times New Roman"/>
                          <a:cs typeface="Calibri"/>
                        </a:rPr>
                        <a:t>ORTALAMA</a:t>
                      </a:r>
                      <a:endParaRPr lang="tr-TR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30,2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50,2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Avenir LT Std  Roman TR"/>
                        </a:rPr>
                        <a:t>19,6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rgbClr val="000000"/>
                          </a:solidFill>
                          <a:latin typeface="Avenir LT Std  Roman TR"/>
                          <a:ea typeface="Times New Roman"/>
                          <a:cs typeface="Times New Roman"/>
                        </a:rPr>
                        <a:t>100</a:t>
                      </a:r>
                      <a:endParaRPr lang="tr-TR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" name="6 Metin kutusu"/>
          <p:cNvSpPr txBox="1">
            <a:spLocks noChangeArrowheads="1"/>
          </p:cNvSpPr>
          <p:nvPr/>
        </p:nvSpPr>
        <p:spPr bwMode="auto">
          <a:xfrm>
            <a:off x="838200" y="152400"/>
            <a:ext cx="81438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tr-TR" sz="1200" b="1" dirty="0" smtClean="0">
                <a:solidFill>
                  <a:srgbClr val="DE6255"/>
                </a:solidFill>
                <a:latin typeface="Avenir LT Std  Roman TR"/>
              </a:rPr>
              <a:t>Gündem Konuları</a:t>
            </a:r>
          </a:p>
        </p:txBody>
      </p:sp>
      <p:graphicFrame>
        <p:nvGraphicFramePr>
          <p:cNvPr id="8" name="49 Grafik"/>
          <p:cNvGraphicFramePr>
            <a:graphicFrameLocks/>
          </p:cNvGraphicFramePr>
          <p:nvPr/>
        </p:nvGraphicFramePr>
        <p:xfrm>
          <a:off x="1602000" y="1295400"/>
          <a:ext cx="5940000" cy="19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563833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Başlık"/>
          <p:cNvSpPr txBox="1">
            <a:spLocks/>
          </p:cNvSpPr>
          <p:nvPr/>
        </p:nvSpPr>
        <p:spPr>
          <a:xfrm>
            <a:off x="685800" y="990601"/>
            <a:ext cx="7772400" cy="609599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tr-TR" sz="2200" b="1" dirty="0" smtClean="0">
                <a:latin typeface="AvenirLTStd Black Bold  TR" pitchFamily="34" charset="-94"/>
              </a:rPr>
              <a:t>Son Bir Yıl İçerisinde Basın Özgürlüğü ve Gazeteci/Yazarlar Üzerinde Baskının Arttığını </a:t>
            </a:r>
          </a:p>
          <a:p>
            <a:pPr algn="ctr"/>
            <a:r>
              <a:rPr lang="tr-TR" sz="2200" b="1" dirty="0" smtClean="0">
                <a:latin typeface="AvenirLTStd Black Bold  TR" pitchFamily="34" charset="-94"/>
              </a:rPr>
              <a:t>Düşünüyor musunuz?</a:t>
            </a:r>
            <a:endParaRPr lang="tr-TR" sz="2200" dirty="0">
              <a:latin typeface="AvenirLTStd Black Bold  TR" pitchFamily="34" charset="-94"/>
            </a:endParaRPr>
          </a:p>
        </p:txBody>
      </p:sp>
      <p:pic>
        <p:nvPicPr>
          <p:cNvPr id="1026" name="Picture 2" descr="C:\Users\user\Desktop\Untitl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8600"/>
            <a:ext cx="1219200" cy="330894"/>
          </a:xfrm>
          <a:prstGeom prst="rect">
            <a:avLst/>
          </a:prstGeom>
          <a:noFill/>
        </p:spPr>
      </p:pic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2425194" y="3070318"/>
            <a:ext cx="4293611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kumimoji="0" lang="tr-TR" sz="1300" b="1" i="0" u="none" strike="noStrike" cap="none" normalizeH="0" baseline="0" dirty="0" smtClean="0">
                <a:ln>
                  <a:noFill/>
                </a:ln>
                <a:solidFill>
                  <a:srgbClr val="DE6255"/>
                </a:solidFill>
                <a:effectLst/>
                <a:latin typeface="Avenir LT Std  Roman TR"/>
                <a:ea typeface="Times New Roman" pitchFamily="18" charset="0"/>
                <a:cs typeface="Times New Roman" pitchFamily="18" charset="0"/>
              </a:rPr>
              <a:t>(</a:t>
            </a:r>
            <a:r>
              <a:rPr lang="tr-TR" sz="1300" b="1" dirty="0" smtClean="0">
                <a:solidFill>
                  <a:srgbClr val="DE6255"/>
                </a:solidFill>
                <a:latin typeface="Avenir LT Std  Roman TR"/>
                <a:ea typeface="Times New Roman" pitchFamily="18" charset="0"/>
                <a:cs typeface="Times New Roman" pitchFamily="18" charset="0"/>
              </a:rPr>
              <a:t>Son Seçimlerde Oy Verilen Partiye Göre Dağılım</a:t>
            </a:r>
            <a:r>
              <a:rPr kumimoji="0" lang="tr-TR" sz="1300" b="1" i="0" u="none" strike="noStrike" cap="none" normalizeH="0" baseline="0" dirty="0" smtClean="0">
                <a:ln>
                  <a:noFill/>
                </a:ln>
                <a:solidFill>
                  <a:srgbClr val="DE6255"/>
                </a:solidFill>
                <a:effectLst/>
                <a:latin typeface="Avenir LT Std  Roman TR"/>
                <a:ea typeface="Times New Roman" pitchFamily="18" charset="0"/>
                <a:cs typeface="Times New Roman" pitchFamily="18" charset="0"/>
              </a:rPr>
              <a:t> %)</a:t>
            </a:r>
            <a:endParaRPr kumimoji="0" lang="tr-TR" sz="1300" b="0" i="0" u="none" strike="noStrike" cap="none" normalizeH="0" baseline="0" dirty="0" smtClean="0">
              <a:ln>
                <a:noFill/>
              </a:ln>
              <a:solidFill>
                <a:srgbClr val="DE6255"/>
              </a:solidFill>
              <a:effectLst/>
              <a:latin typeface="Avenir LT Std  Roman TR"/>
            </a:endParaRPr>
          </a:p>
        </p:txBody>
      </p:sp>
      <p:graphicFrame>
        <p:nvGraphicFramePr>
          <p:cNvPr id="11" name="10 Tablo"/>
          <p:cNvGraphicFramePr>
            <a:graphicFrameLocks noGrp="1"/>
          </p:cNvGraphicFramePr>
          <p:nvPr/>
        </p:nvGraphicFramePr>
        <p:xfrm>
          <a:off x="1673765" y="3373120"/>
          <a:ext cx="5796470" cy="2494280"/>
        </p:xfrm>
        <a:graphic>
          <a:graphicData uri="http://schemas.openxmlformats.org/drawingml/2006/table">
            <a:tbl>
              <a:tblPr/>
              <a:tblGrid>
                <a:gridCol w="1404000"/>
                <a:gridCol w="1296000"/>
                <a:gridCol w="1368000"/>
                <a:gridCol w="864235"/>
                <a:gridCol w="864235"/>
              </a:tblGrid>
              <a:tr h="4591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Calibri"/>
                        </a:rPr>
                        <a:t> </a:t>
                      </a:r>
                      <a:endParaRPr lang="tr-TR" sz="1400" b="0" dirty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118745" algn="ctr"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latin typeface="Avenir LT Std  Roman TR" pitchFamily="34" charset="-94"/>
                          <a:ea typeface="Times New Roman"/>
                        </a:rPr>
                        <a:t>Evet düşünüyorum</a:t>
                      </a:r>
                      <a:endParaRPr lang="tr-TR" sz="1400" dirty="0">
                        <a:latin typeface="Avenir LT Std  Roman TR" pitchFamily="34" charset="-94"/>
                        <a:ea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-118745" algn="ctr"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latin typeface="Avenir LT Std  Roman TR" pitchFamily="34" charset="-94"/>
                          <a:ea typeface="Times New Roman"/>
                        </a:rPr>
                        <a:t>Hayır düşünmüyorum</a:t>
                      </a:r>
                      <a:endParaRPr lang="tr-TR" sz="1400" dirty="0">
                        <a:latin typeface="Avenir LT Std  Roman TR" pitchFamily="34" charset="-94"/>
                        <a:ea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kern="1200" dirty="0" smtClean="0">
                          <a:solidFill>
                            <a:schemeClr val="tx1"/>
                          </a:solidFill>
                          <a:latin typeface="Avenir LT Std  Roman TR" pitchFamily="34" charset="-94"/>
                          <a:ea typeface="Times New Roman"/>
                          <a:cs typeface="+mn-cs"/>
                        </a:rPr>
                        <a:t>FY/CY</a:t>
                      </a:r>
                      <a:endParaRPr lang="tr-TR" sz="1400" kern="1200" dirty="0">
                        <a:solidFill>
                          <a:schemeClr val="tx1"/>
                        </a:solidFill>
                        <a:latin typeface="Avenir LT Std  Roman TR" pitchFamily="34" charset="-94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0" dirty="0" smtClean="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Calibri"/>
                        </a:rPr>
                        <a:t>Toplam</a:t>
                      </a:r>
                      <a:endParaRPr lang="tr-TR" sz="1400" b="0" dirty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latin typeface="Avenir LT Std  Roman TR"/>
                          <a:ea typeface="Times New Roman"/>
                          <a:cs typeface="Times New Roman"/>
                        </a:rPr>
                        <a:t>AKP</a:t>
                      </a:r>
                      <a:endParaRPr lang="tr-TR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venir LT Std  Roman TR"/>
                        </a:rPr>
                        <a:t>22,6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56,4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21,1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venir LT Std  Roman TR"/>
                          <a:ea typeface="Times New Roman"/>
                          <a:cs typeface="Times New Roman"/>
                        </a:rPr>
                        <a:t>100</a:t>
                      </a:r>
                      <a:endParaRPr lang="tr-T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venir LT Std  Roman TR"/>
                          <a:ea typeface="Times New Roman"/>
                          <a:cs typeface="Times New Roman"/>
                        </a:rPr>
                        <a:t>CHP</a:t>
                      </a:r>
                      <a:endParaRPr lang="tr-T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79,8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9,9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10,4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venir LT Std  Roman TR"/>
                          <a:ea typeface="Times New Roman"/>
                          <a:cs typeface="Times New Roman"/>
                        </a:rPr>
                        <a:t>100</a:t>
                      </a:r>
                      <a:endParaRPr lang="tr-T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latin typeface="Avenir LT Std  Roman TR"/>
                          <a:ea typeface="Times New Roman"/>
                          <a:cs typeface="Times New Roman"/>
                        </a:rPr>
                        <a:t>MHP</a:t>
                      </a:r>
                      <a:endParaRPr lang="tr-TR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62,5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14,3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23,2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venir LT Std  Roman TR"/>
                          <a:ea typeface="Times New Roman"/>
                          <a:cs typeface="Times New Roman"/>
                        </a:rPr>
                        <a:t>100</a:t>
                      </a:r>
                      <a:endParaRPr lang="tr-T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latin typeface="Avenir LT Std  Roman TR"/>
                          <a:ea typeface="Times New Roman"/>
                          <a:cs typeface="Times New Roman"/>
                        </a:rPr>
                        <a:t>HDP</a:t>
                      </a:r>
                      <a:endParaRPr lang="tr-TR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74,4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7,3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18,3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venir LT Std  Roman TR"/>
                          <a:ea typeface="Times New Roman"/>
                          <a:cs typeface="Times New Roman"/>
                        </a:rPr>
                        <a:t>100</a:t>
                      </a:r>
                      <a:endParaRPr lang="tr-T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solidFill>
                            <a:srgbClr val="000000"/>
                          </a:solidFill>
                          <a:latin typeface="Avenir LT Std  Roman TR"/>
                          <a:ea typeface="Times New Roman"/>
                          <a:cs typeface="Times New Roman"/>
                        </a:rPr>
                        <a:t>SP+BBP ittifakı</a:t>
                      </a:r>
                      <a:endParaRPr lang="tr-TR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51,2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39,5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9,3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latin typeface="Avenir LT Std  Roman TR"/>
                          <a:ea typeface="Times New Roman"/>
                          <a:cs typeface="Times New Roman"/>
                        </a:rPr>
                        <a:t>100</a:t>
                      </a:r>
                      <a:endParaRPr lang="tr-TR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venir LT Std  Roman TR"/>
                          <a:ea typeface="Times New Roman"/>
                          <a:cs typeface="Times New Roman"/>
                        </a:rPr>
                        <a:t>Diğer</a:t>
                      </a:r>
                      <a:endParaRPr lang="tr-T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66,0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26,0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8,0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latin typeface="Avenir LT Std  Roman TR"/>
                          <a:ea typeface="Times New Roman"/>
                          <a:cs typeface="Times New Roman"/>
                        </a:rPr>
                        <a:t>100</a:t>
                      </a:r>
                      <a:endParaRPr lang="tr-TR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venir LT Std  Roman TR"/>
                          <a:ea typeface="Times New Roman"/>
                          <a:cs typeface="Times New Roman"/>
                        </a:rPr>
                        <a:t>Cevap yok</a:t>
                      </a:r>
                      <a:endParaRPr lang="tr-T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40,5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25,7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33,8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latin typeface="Avenir LT Std  Roman TR"/>
                          <a:ea typeface="Times New Roman"/>
                          <a:cs typeface="Times New Roman"/>
                        </a:rPr>
                        <a:t>100</a:t>
                      </a:r>
                      <a:endParaRPr lang="tr-TR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latin typeface="Avenir LT Std  Roman TR"/>
                          <a:ea typeface="Times New Roman"/>
                          <a:cs typeface="Times New Roman"/>
                        </a:rPr>
                        <a:t>Protesto oy</a:t>
                      </a:r>
                      <a:endParaRPr lang="tr-TR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48,8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19,2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32,0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latin typeface="Avenir LT Std  Roman TR"/>
                          <a:ea typeface="Times New Roman"/>
                          <a:cs typeface="Times New Roman"/>
                        </a:rPr>
                        <a:t>100</a:t>
                      </a:r>
                      <a:endParaRPr lang="tr-TR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latin typeface="AvenirLTStd Black Bold  TR"/>
                          <a:ea typeface="Times New Roman"/>
                          <a:cs typeface="Calibri"/>
                        </a:rPr>
                        <a:t>ORTALAMA</a:t>
                      </a:r>
                      <a:endParaRPr lang="tr-TR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51,0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28,8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Avenir LT Std  Roman TR"/>
                        </a:rPr>
                        <a:t>20,2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rgbClr val="000000"/>
                          </a:solidFill>
                          <a:latin typeface="Avenir LT Std  Roman TR"/>
                          <a:ea typeface="Times New Roman"/>
                          <a:cs typeface="Times New Roman"/>
                        </a:rPr>
                        <a:t>100</a:t>
                      </a:r>
                      <a:endParaRPr lang="tr-TR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" name="6 Metin kutusu"/>
          <p:cNvSpPr txBox="1">
            <a:spLocks noChangeArrowheads="1"/>
          </p:cNvSpPr>
          <p:nvPr/>
        </p:nvSpPr>
        <p:spPr bwMode="auto">
          <a:xfrm>
            <a:off x="838200" y="152400"/>
            <a:ext cx="81438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tr-TR" sz="1200" b="1" dirty="0" smtClean="0">
                <a:solidFill>
                  <a:srgbClr val="DE6255"/>
                </a:solidFill>
                <a:latin typeface="Avenir LT Std  Roman TR"/>
              </a:rPr>
              <a:t>Gündem Konuları</a:t>
            </a:r>
          </a:p>
        </p:txBody>
      </p:sp>
      <p:graphicFrame>
        <p:nvGraphicFramePr>
          <p:cNvPr id="8" name="49 Grafik"/>
          <p:cNvGraphicFramePr>
            <a:graphicFrameLocks/>
          </p:cNvGraphicFramePr>
          <p:nvPr/>
        </p:nvGraphicFramePr>
        <p:xfrm>
          <a:off x="1602000" y="1371600"/>
          <a:ext cx="5940000" cy="19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649757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410770-AC89-42B7-9341-1E1886B9DAE2}" type="slidenum">
              <a:rPr lang="tr-TR" smtClean="0"/>
              <a:pPr>
                <a:defRPr/>
              </a:pPr>
              <a:t>19</a:t>
            </a:fld>
            <a:endParaRPr lang="tr-TR" dirty="0"/>
          </a:p>
        </p:txBody>
      </p:sp>
      <p:sp>
        <p:nvSpPr>
          <p:cNvPr id="5" name="4 Metin kutusu"/>
          <p:cNvSpPr txBox="1">
            <a:spLocks noChangeArrowheads="1"/>
          </p:cNvSpPr>
          <p:nvPr/>
        </p:nvSpPr>
        <p:spPr bwMode="auto">
          <a:xfrm>
            <a:off x="838200" y="152400"/>
            <a:ext cx="81438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tr-TR" sz="1200" b="1" dirty="0" smtClean="0">
                <a:solidFill>
                  <a:srgbClr val="DE6255"/>
                </a:solidFill>
                <a:latin typeface="Avenir LT Std  Roman TR"/>
              </a:rPr>
              <a:t>Gündem Konuları</a:t>
            </a:r>
          </a:p>
        </p:txBody>
      </p:sp>
      <p:pic>
        <p:nvPicPr>
          <p:cNvPr id="6" name="Picture 2" descr="C:\Users\user\Desktop\Untitl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8600"/>
            <a:ext cx="1219200" cy="330894"/>
          </a:xfrm>
          <a:prstGeom prst="rect">
            <a:avLst/>
          </a:prstGeom>
          <a:noFill/>
        </p:spPr>
      </p:pic>
      <p:sp>
        <p:nvSpPr>
          <p:cNvPr id="8" name="1 Başlık"/>
          <p:cNvSpPr txBox="1">
            <a:spLocks/>
          </p:cNvSpPr>
          <p:nvPr/>
        </p:nvSpPr>
        <p:spPr>
          <a:xfrm>
            <a:off x="685800" y="1676401"/>
            <a:ext cx="7772400" cy="609599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tr-TR" sz="2200" b="1" dirty="0" smtClean="0">
                <a:latin typeface="AvenirLTStd Black Bold  TR" pitchFamily="34" charset="-94"/>
              </a:rPr>
              <a:t>Son Bir Yıl İçerisinde Basın Özgürlüğü ve Gazeteci/Yazarlar Üzerinde Baskının Arttığını </a:t>
            </a:r>
          </a:p>
          <a:p>
            <a:pPr algn="ctr"/>
            <a:r>
              <a:rPr lang="tr-TR" sz="2200" b="1" dirty="0" smtClean="0">
                <a:latin typeface="AvenirLTStd Black Bold  TR" pitchFamily="34" charset="-94"/>
              </a:rPr>
              <a:t>Düşünüyor musunuz?</a:t>
            </a:r>
            <a:endParaRPr lang="tr-TR" sz="2200" dirty="0">
              <a:latin typeface="AvenirLTStd Black Bold  TR" pitchFamily="34" charset="-94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3555183" y="2450810"/>
            <a:ext cx="2033634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kumimoji="0" lang="tr-TR" sz="1300" b="1" i="0" u="none" strike="noStrike" cap="none" normalizeH="0" baseline="0" dirty="0" smtClean="0">
                <a:ln>
                  <a:noFill/>
                </a:ln>
                <a:solidFill>
                  <a:srgbClr val="DE6255"/>
                </a:solidFill>
                <a:effectLst/>
                <a:latin typeface="Avenir LT Std  Roman TR"/>
                <a:ea typeface="Times New Roman" pitchFamily="18" charset="0"/>
                <a:cs typeface="Times New Roman" pitchFamily="18" charset="0"/>
              </a:rPr>
              <a:t>Karşılaştırma Tablos</a:t>
            </a:r>
            <a:r>
              <a:rPr lang="tr-TR" sz="1300" b="1" dirty="0" smtClean="0">
                <a:solidFill>
                  <a:srgbClr val="DE6255"/>
                </a:solidFill>
                <a:latin typeface="Avenir LT Std  Roman TR"/>
                <a:ea typeface="Times New Roman" pitchFamily="18" charset="0"/>
                <a:cs typeface="Times New Roman" pitchFamily="18" charset="0"/>
              </a:rPr>
              <a:t>u %</a:t>
            </a:r>
            <a:endParaRPr kumimoji="0" lang="tr-TR" sz="1300" b="0" i="0" u="none" strike="noStrike" cap="none" normalizeH="0" baseline="0" dirty="0" smtClean="0">
              <a:ln>
                <a:noFill/>
              </a:ln>
              <a:solidFill>
                <a:srgbClr val="DE6255"/>
              </a:solidFill>
              <a:effectLst/>
              <a:latin typeface="Avenir LT Std  Roman TR"/>
            </a:endParaRPr>
          </a:p>
        </p:txBody>
      </p:sp>
      <p:graphicFrame>
        <p:nvGraphicFramePr>
          <p:cNvPr id="10" name="9 Tablo"/>
          <p:cNvGraphicFramePr>
            <a:graphicFrameLocks noGrp="1"/>
          </p:cNvGraphicFramePr>
          <p:nvPr/>
        </p:nvGraphicFramePr>
        <p:xfrm>
          <a:off x="1260000" y="2888932"/>
          <a:ext cx="6624000" cy="1398720"/>
        </p:xfrm>
        <a:graphic>
          <a:graphicData uri="http://schemas.openxmlformats.org/drawingml/2006/table">
            <a:tbl>
              <a:tblPr/>
              <a:tblGrid>
                <a:gridCol w="2196000"/>
                <a:gridCol w="756000"/>
                <a:gridCol w="756000"/>
                <a:gridCol w="756000"/>
                <a:gridCol w="756000"/>
                <a:gridCol w="792000"/>
                <a:gridCol w="612000"/>
              </a:tblGrid>
              <a:tr h="3238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latin typeface="Palatino Linotype"/>
                          <a:ea typeface="Times New Roman"/>
                          <a:cs typeface="Times New Roman"/>
                        </a:rPr>
                        <a:t> </a:t>
                      </a:r>
                      <a:endParaRPr lang="tr-TR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970" marR="54610" algn="ctr">
                        <a:spcAft>
                          <a:spcPts val="0"/>
                        </a:spcAft>
                      </a:pPr>
                      <a:r>
                        <a:rPr lang="tr-TR" sz="1400">
                          <a:latin typeface="Avenir LT Std  Roman TR"/>
                          <a:ea typeface="Times New Roman"/>
                          <a:cs typeface="Times New Roman"/>
                        </a:rPr>
                        <a:t>Aralık '12</a:t>
                      </a:r>
                      <a:endParaRPr lang="tr-T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13970" marR="54610" algn="ctr">
                        <a:spcAft>
                          <a:spcPts val="0"/>
                        </a:spcAft>
                      </a:pPr>
                      <a:r>
                        <a:rPr lang="tr-TR" sz="1400">
                          <a:latin typeface="Avenir LT Std  Roman TR"/>
                          <a:ea typeface="Times New Roman"/>
                          <a:cs typeface="Times New Roman"/>
                        </a:rPr>
                        <a:t>Nisan '13</a:t>
                      </a:r>
                      <a:endParaRPr lang="tr-T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3970" marR="54610" algn="ctr">
                        <a:spcAft>
                          <a:spcPts val="0"/>
                        </a:spcAft>
                      </a:pPr>
                      <a:r>
                        <a:rPr lang="tr-TR" sz="1400">
                          <a:latin typeface="Avenir LT Std  Roman TR"/>
                          <a:ea typeface="Times New Roman"/>
                          <a:cs typeface="Times New Roman"/>
                        </a:rPr>
                        <a:t>Aralık '13</a:t>
                      </a:r>
                      <a:endParaRPr lang="tr-T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>
                          <a:latin typeface="Avenir LT Std  Roman TR"/>
                          <a:ea typeface="Times New Roman"/>
                          <a:cs typeface="Times New Roman"/>
                        </a:rPr>
                        <a:t>Aralık '14</a:t>
                      </a:r>
                      <a:endParaRPr lang="tr-T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>
                          <a:latin typeface="Avenir LT Std  Roman TR"/>
                          <a:ea typeface="Times New Roman"/>
                          <a:cs typeface="Times New Roman"/>
                        </a:rPr>
                        <a:t>Haziran '15</a:t>
                      </a:r>
                      <a:endParaRPr lang="tr-T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>
                          <a:latin typeface="Avenir LT Std  Roman TR"/>
                          <a:ea typeface="Times New Roman"/>
                          <a:cs typeface="Times New Roman"/>
                        </a:rPr>
                        <a:t>Eylül</a:t>
                      </a:r>
                      <a:endParaRPr lang="tr-TR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>
                          <a:latin typeface="Avenir LT Std  Roman TR"/>
                          <a:ea typeface="Times New Roman"/>
                          <a:cs typeface="Times New Roman"/>
                        </a:rPr>
                        <a:t>'15</a:t>
                      </a:r>
                      <a:endParaRPr lang="tr-T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>
                          <a:latin typeface="Avenir LT Std  Roman TR"/>
                          <a:ea typeface="Times New Roman"/>
                          <a:cs typeface="Times New Roman"/>
                        </a:rPr>
                        <a:t>Evet Düşünüyorum</a:t>
                      </a:r>
                      <a:endParaRPr lang="tr-T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3970" marR="54610" algn="ctr">
                        <a:spcAft>
                          <a:spcPts val="0"/>
                        </a:spcAft>
                      </a:pPr>
                      <a:r>
                        <a:rPr lang="tr-TR" sz="1400">
                          <a:latin typeface="Avenir LT Std  Roman TR"/>
                          <a:ea typeface="Times New Roman"/>
                          <a:cs typeface="Times New Roman"/>
                        </a:rPr>
                        <a:t>51,7</a:t>
                      </a:r>
                      <a:endParaRPr lang="tr-T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13970" marR="54610" algn="ctr">
                        <a:spcAft>
                          <a:spcPts val="0"/>
                        </a:spcAft>
                      </a:pPr>
                      <a:r>
                        <a:rPr lang="tr-TR" sz="1400">
                          <a:latin typeface="Avenir LT Std  Roman TR"/>
                          <a:ea typeface="Times New Roman"/>
                          <a:cs typeface="Times New Roman"/>
                        </a:rPr>
                        <a:t>54,6</a:t>
                      </a:r>
                      <a:endParaRPr lang="tr-T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3970" marR="54610" algn="ctr">
                        <a:spcAft>
                          <a:spcPts val="0"/>
                        </a:spcAft>
                      </a:pPr>
                      <a:r>
                        <a:rPr lang="tr-TR" sz="1400">
                          <a:latin typeface="Avenir LT Std  Roman TR"/>
                          <a:ea typeface="Times New Roman"/>
                          <a:cs typeface="Times New Roman"/>
                        </a:rPr>
                        <a:t>54,0</a:t>
                      </a:r>
                      <a:endParaRPr lang="tr-T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>
                          <a:latin typeface="Avenir LT Std  Roman TR"/>
                          <a:ea typeface="Times New Roman"/>
                          <a:cs typeface="Times New Roman"/>
                        </a:rPr>
                        <a:t>53,4</a:t>
                      </a:r>
                      <a:endParaRPr lang="tr-T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>
                          <a:latin typeface="Avenir LT Std  Roman TR"/>
                          <a:ea typeface="Times New Roman"/>
                          <a:cs typeface="Times New Roman"/>
                        </a:rPr>
                        <a:t>54,1</a:t>
                      </a:r>
                      <a:endParaRPr lang="tr-T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dirty="0">
                          <a:latin typeface="Avenir LT Std  Roman TR"/>
                          <a:ea typeface="Times New Roman"/>
                          <a:cs typeface="Times New Roman"/>
                        </a:rPr>
                        <a:t>51,0</a:t>
                      </a:r>
                      <a:endParaRPr lang="tr-TR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>
                          <a:latin typeface="Avenir LT Std  Roman TR"/>
                          <a:ea typeface="Times New Roman"/>
                          <a:cs typeface="Times New Roman"/>
                        </a:rPr>
                        <a:t>Hayır Düşünmüyorum</a:t>
                      </a:r>
                      <a:endParaRPr lang="tr-T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13970" marR="54610" algn="ctr">
                        <a:spcAft>
                          <a:spcPts val="0"/>
                        </a:spcAft>
                      </a:pPr>
                      <a:r>
                        <a:rPr lang="tr-TR" sz="1400">
                          <a:latin typeface="Avenir LT Std  Roman TR"/>
                          <a:ea typeface="Times New Roman"/>
                          <a:cs typeface="Times New Roman"/>
                        </a:rPr>
                        <a:t>34,4</a:t>
                      </a:r>
                      <a:endParaRPr lang="tr-T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13970" marR="54610" algn="ctr">
                        <a:spcAft>
                          <a:spcPts val="0"/>
                        </a:spcAft>
                      </a:pPr>
                      <a:r>
                        <a:rPr lang="tr-TR" sz="1400">
                          <a:latin typeface="Avenir LT Std  Roman TR"/>
                          <a:ea typeface="Times New Roman"/>
                          <a:cs typeface="Times New Roman"/>
                        </a:rPr>
                        <a:t>33,0</a:t>
                      </a:r>
                      <a:endParaRPr lang="tr-T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13970" marR="54610" algn="ctr">
                        <a:spcAft>
                          <a:spcPts val="0"/>
                        </a:spcAft>
                      </a:pPr>
                      <a:r>
                        <a:rPr lang="tr-TR" sz="1400">
                          <a:latin typeface="Avenir LT Std  Roman TR"/>
                          <a:ea typeface="Times New Roman"/>
                          <a:cs typeface="Times New Roman"/>
                        </a:rPr>
                        <a:t>35,9</a:t>
                      </a:r>
                      <a:endParaRPr lang="tr-T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>
                          <a:latin typeface="Avenir LT Std  Roman TR"/>
                          <a:ea typeface="Times New Roman"/>
                          <a:cs typeface="Times New Roman"/>
                        </a:rPr>
                        <a:t>33,4</a:t>
                      </a:r>
                      <a:endParaRPr lang="tr-T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>
                          <a:latin typeface="Avenir LT Std  Roman TR"/>
                          <a:ea typeface="Times New Roman"/>
                          <a:cs typeface="Times New Roman"/>
                        </a:rPr>
                        <a:t>35,9</a:t>
                      </a:r>
                      <a:endParaRPr lang="tr-T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dirty="0">
                          <a:latin typeface="Avenir LT Std  Roman TR"/>
                          <a:ea typeface="Times New Roman"/>
                          <a:cs typeface="Times New Roman"/>
                        </a:rPr>
                        <a:t>28,8</a:t>
                      </a:r>
                      <a:endParaRPr lang="tr-TR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dirty="0">
                          <a:latin typeface="Avenir LT Std  Roman TR"/>
                          <a:ea typeface="Times New Roman"/>
                          <a:cs typeface="Times New Roman"/>
                        </a:rPr>
                        <a:t>FY / CY</a:t>
                      </a:r>
                      <a:endParaRPr lang="tr-TR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3970" marR="54610" algn="ctr">
                        <a:spcAft>
                          <a:spcPts val="0"/>
                        </a:spcAft>
                      </a:pPr>
                      <a:r>
                        <a:rPr lang="tr-TR" sz="1400" dirty="0">
                          <a:latin typeface="Avenir LT Std  Roman TR"/>
                          <a:ea typeface="Times New Roman"/>
                          <a:cs typeface="Times New Roman"/>
                        </a:rPr>
                        <a:t>13,9</a:t>
                      </a:r>
                      <a:endParaRPr lang="tr-TR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13970" marR="54610" algn="ctr">
                        <a:spcAft>
                          <a:spcPts val="0"/>
                        </a:spcAft>
                      </a:pPr>
                      <a:r>
                        <a:rPr lang="tr-TR" sz="1400" dirty="0">
                          <a:latin typeface="Avenir LT Std  Roman TR"/>
                          <a:ea typeface="Times New Roman"/>
                          <a:cs typeface="Times New Roman"/>
                        </a:rPr>
                        <a:t>12,3</a:t>
                      </a:r>
                      <a:endParaRPr lang="tr-TR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3970" marR="54610" algn="ctr">
                        <a:spcAft>
                          <a:spcPts val="0"/>
                        </a:spcAft>
                      </a:pPr>
                      <a:r>
                        <a:rPr lang="tr-TR" sz="1400" dirty="0">
                          <a:latin typeface="Avenir LT Std  Roman TR"/>
                          <a:ea typeface="Times New Roman"/>
                          <a:cs typeface="Times New Roman"/>
                        </a:rPr>
                        <a:t>10,1</a:t>
                      </a:r>
                      <a:endParaRPr lang="tr-TR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dirty="0">
                          <a:latin typeface="Avenir LT Std  Roman TR"/>
                          <a:ea typeface="Times New Roman"/>
                          <a:cs typeface="Times New Roman"/>
                        </a:rPr>
                        <a:t>13,2</a:t>
                      </a:r>
                      <a:endParaRPr lang="tr-TR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dirty="0">
                          <a:latin typeface="Avenir LT Std  Roman TR"/>
                          <a:ea typeface="Times New Roman"/>
                          <a:cs typeface="Times New Roman"/>
                        </a:rPr>
                        <a:t>10,0</a:t>
                      </a:r>
                      <a:endParaRPr lang="tr-TR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dirty="0">
                          <a:latin typeface="Avenir LT Std  Roman TR"/>
                          <a:ea typeface="Times New Roman"/>
                          <a:cs typeface="Times New Roman"/>
                        </a:rPr>
                        <a:t>20,2</a:t>
                      </a:r>
                      <a:endParaRPr lang="tr-TR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809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81000" y="1490552"/>
            <a:ext cx="8229600" cy="8382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000" dirty="0" smtClean="0">
                <a:solidFill>
                  <a:srgbClr val="DE6255"/>
                </a:solidFill>
                <a:effectLst/>
                <a:latin typeface="Avenir LT Std  Roman TR" pitchFamily="34" charset="-94"/>
              </a:rPr>
              <a:t>SUNUŞ</a:t>
            </a:r>
            <a:endParaRPr lang="tr-TR" sz="3000" dirty="0">
              <a:solidFill>
                <a:srgbClr val="DE6255"/>
              </a:solidFill>
              <a:effectLst/>
              <a:latin typeface="Avenir LT Std  Roman TR" pitchFamily="34" charset="-94"/>
            </a:endParaRPr>
          </a:p>
        </p:txBody>
      </p:sp>
      <p:sp>
        <p:nvSpPr>
          <p:cNvPr id="10244" name="4 Metin kutusu"/>
          <p:cNvSpPr txBox="1">
            <a:spLocks noChangeArrowheads="1"/>
          </p:cNvSpPr>
          <p:nvPr/>
        </p:nvSpPr>
        <p:spPr bwMode="auto">
          <a:xfrm>
            <a:off x="928688" y="1571625"/>
            <a:ext cx="72866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tr-TR">
              <a:latin typeface="Palatino Linotype" pitchFamily="18" charset="0"/>
            </a:endParaRPr>
          </a:p>
          <a:p>
            <a:endParaRPr lang="tr-TR">
              <a:latin typeface="Palatino Linotype" pitchFamily="18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972000" y="2080118"/>
            <a:ext cx="72000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 smtClean="0"/>
              <a:t> </a:t>
            </a:r>
          </a:p>
          <a:p>
            <a:pPr algn="just"/>
            <a:r>
              <a:rPr lang="tr-TR" sz="1400" dirty="0" smtClean="0">
                <a:latin typeface="Avenir LT Std  Roman TR" pitchFamily="34" charset="-94"/>
              </a:rPr>
              <a:t>Türkiye'nin Nabzı Eylül ayı araştırması; Türkiye genelinde NUTS 2 sistemine göre 26 bölgeyi esas alan 28 ilde tabakalı örnekleme ve </a:t>
            </a:r>
            <a:r>
              <a:rPr lang="tr-TR" sz="1400" dirty="0" err="1" smtClean="0">
                <a:latin typeface="Avenir LT Std  Roman TR" pitchFamily="34" charset="-94"/>
              </a:rPr>
              <a:t>ağırlıklandırma</a:t>
            </a:r>
            <a:r>
              <a:rPr lang="tr-TR" sz="1400" dirty="0" smtClean="0">
                <a:latin typeface="Avenir LT Std  Roman TR" pitchFamily="34" charset="-94"/>
              </a:rPr>
              <a:t> yöntemi ile 2 - 5 Eylül 2015 tarihleri arasında toplam 2540 kişi ile yapılmıştır. Araştırma; 0,95 güven sınırları içinde 1,95 hata payı ile yüz yüze anket yöntemiyle gerçekleştirilmiştir.</a:t>
            </a:r>
          </a:p>
          <a:p>
            <a:pPr algn="just"/>
            <a:endParaRPr lang="tr-TR" sz="1200" dirty="0" smtClean="0">
              <a:latin typeface="Avenir LT Std  Roman TR" pitchFamily="34" charset="-94"/>
            </a:endParaRPr>
          </a:p>
          <a:p>
            <a:pPr algn="r"/>
            <a:r>
              <a:rPr lang="tr-TR" sz="1600" dirty="0" smtClean="0">
                <a:latin typeface="Avenir LT Std  Roman TR" pitchFamily="34" charset="-94"/>
              </a:rPr>
              <a:t> </a:t>
            </a:r>
            <a:r>
              <a:rPr lang="tr-TR" sz="1600" b="1" dirty="0" smtClean="0">
                <a:latin typeface="Avenir LT Std  Roman TR" pitchFamily="34" charset="-94"/>
              </a:rPr>
              <a:t>Prof. Dr. Özer SENCAR</a:t>
            </a:r>
            <a:endParaRPr lang="tr-TR" sz="1600" b="1" dirty="0">
              <a:latin typeface="Avenir LT Std  Roman TR" pitchFamily="34" charset="-94"/>
            </a:endParaRPr>
          </a:p>
        </p:txBody>
      </p:sp>
      <p:pic>
        <p:nvPicPr>
          <p:cNvPr id="6" name="Picture 2" descr="C:\Users\user\Desktop\Untitle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228600"/>
            <a:ext cx="1219200" cy="330894"/>
          </a:xfrm>
          <a:prstGeom prst="rect">
            <a:avLst/>
          </a:prstGeom>
          <a:noFill/>
        </p:spPr>
      </p:pic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410770-AC89-42B7-9341-1E1886B9DAE2}" type="slidenum">
              <a:rPr lang="tr-TR" smtClean="0"/>
              <a:pPr>
                <a:defRPr/>
              </a:pPr>
              <a:t>2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6760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762000" y="4343400"/>
            <a:ext cx="7858125" cy="14478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365760" indent="-256032" algn="r" fontAlgn="auto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tr-TR" sz="2600" dirty="0" smtClean="0">
                <a:solidFill>
                  <a:srgbClr val="DE6255"/>
                </a:solidFill>
                <a:latin typeface="AvenirLTStd Black Bold  TR" pitchFamily="34" charset="-94"/>
                <a:ea typeface="+mj-ea"/>
                <a:cs typeface="+mj-cs"/>
              </a:rPr>
              <a:t>ÜÇÜNCÜ </a:t>
            </a:r>
            <a:r>
              <a:rPr lang="tr-TR" sz="2600" dirty="0" smtClean="0">
                <a:solidFill>
                  <a:srgbClr val="DE6255"/>
                </a:solidFill>
                <a:latin typeface="AvenirLTStd Black Bold  TR" pitchFamily="34" charset="-94"/>
                <a:ea typeface="+mj-ea"/>
                <a:cs typeface="+mj-cs"/>
              </a:rPr>
              <a:t>BÖLÜM</a:t>
            </a:r>
          </a:p>
          <a:p>
            <a:pPr algn="r" fontAlgn="auto">
              <a:spcAft>
                <a:spcPts val="1200"/>
              </a:spcAft>
              <a:buNone/>
              <a:defRPr/>
            </a:pPr>
            <a:r>
              <a:rPr lang="tr-TR" sz="2800" dirty="0" smtClean="0">
                <a:solidFill>
                  <a:srgbClr val="6D6E71"/>
                </a:solidFill>
                <a:latin typeface="AvenirLTStd Black Bold  TR" pitchFamily="34" charset="-94"/>
                <a:ea typeface="+mj-ea"/>
                <a:cs typeface="+mj-cs"/>
              </a:rPr>
              <a:t>PKK İLE MÜCADELE VE </a:t>
            </a:r>
          </a:p>
          <a:p>
            <a:pPr algn="r" fontAlgn="auto">
              <a:spcAft>
                <a:spcPts val="1200"/>
              </a:spcAft>
              <a:buNone/>
              <a:defRPr/>
            </a:pPr>
            <a:r>
              <a:rPr lang="tr-TR" sz="2800" dirty="0" smtClean="0">
                <a:solidFill>
                  <a:srgbClr val="6D6E71"/>
                </a:solidFill>
                <a:latin typeface="AvenirLTStd Black Bold  TR" pitchFamily="34" charset="-94"/>
                <a:ea typeface="+mj-ea"/>
                <a:cs typeface="+mj-cs"/>
              </a:rPr>
              <a:t>SİYASİ PARTİLERİN TAVRI</a:t>
            </a:r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410770-AC89-42B7-9341-1E1886B9DAE2}" type="slidenum">
              <a:rPr lang="tr-TR" smtClean="0"/>
              <a:pPr>
                <a:defRPr/>
              </a:pPr>
              <a:t>20</a:t>
            </a:fld>
            <a:endParaRPr lang="tr-TR" dirty="0"/>
          </a:p>
        </p:txBody>
      </p:sp>
      <p:pic>
        <p:nvPicPr>
          <p:cNvPr id="4" name="Picture 2" descr="C:\Users\user\Desktop\Untitl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8600"/>
            <a:ext cx="1219200" cy="33089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6725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Başlık"/>
          <p:cNvSpPr txBox="1">
            <a:spLocks/>
          </p:cNvSpPr>
          <p:nvPr/>
        </p:nvSpPr>
        <p:spPr>
          <a:xfrm>
            <a:off x="495300" y="990600"/>
            <a:ext cx="8153400" cy="609599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tr-TR" sz="2200" b="1" dirty="0" smtClean="0">
                <a:latin typeface="AvenirLTStd Black Bold  TR" pitchFamily="34" charset="-94"/>
              </a:rPr>
              <a:t>HDP Genel Başkanı </a:t>
            </a:r>
            <a:r>
              <a:rPr lang="tr-TR" sz="2200" b="1" dirty="0" err="1" smtClean="0">
                <a:latin typeface="AvenirLTStd Black Bold  TR" pitchFamily="34" charset="-94"/>
              </a:rPr>
              <a:t>Demirtaş'ın</a:t>
            </a:r>
            <a:r>
              <a:rPr lang="tr-TR" sz="2200" b="1" dirty="0" smtClean="0">
                <a:latin typeface="AvenirLTStd Black Bold  TR" pitchFamily="34" charset="-94"/>
              </a:rPr>
              <a:t> PKK'ya " Koşulsuz/Şartsız Silah Bırakma " Çağrısını Onaylıyor musunuz? </a:t>
            </a:r>
            <a:endParaRPr lang="tr-TR" sz="2200" b="1" dirty="0">
              <a:latin typeface="AvenirLTStd Black Bold  TR" pitchFamily="34" charset="-94"/>
            </a:endParaRPr>
          </a:p>
        </p:txBody>
      </p:sp>
      <p:pic>
        <p:nvPicPr>
          <p:cNvPr id="1026" name="Picture 2" descr="C:\Users\user\Desktop\Untitl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8600"/>
            <a:ext cx="1219200" cy="330894"/>
          </a:xfrm>
          <a:prstGeom prst="rect">
            <a:avLst/>
          </a:prstGeom>
          <a:noFill/>
        </p:spPr>
      </p:pic>
      <p:sp>
        <p:nvSpPr>
          <p:cNvPr id="8" name="7 Metin kutusu"/>
          <p:cNvSpPr txBox="1">
            <a:spLocks noChangeArrowheads="1"/>
          </p:cNvSpPr>
          <p:nvPr/>
        </p:nvSpPr>
        <p:spPr bwMode="auto">
          <a:xfrm>
            <a:off x="838200" y="152400"/>
            <a:ext cx="8143875" cy="339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150000"/>
              </a:lnSpc>
            </a:pPr>
            <a:r>
              <a:rPr lang="tr-TR" sz="1200" b="1" dirty="0" smtClean="0">
                <a:solidFill>
                  <a:srgbClr val="DE6255"/>
                </a:solidFill>
                <a:latin typeface="Avenir LT Std  Roman TR"/>
              </a:rPr>
              <a:t>PKK İle Mücadele ve Siyasi Partilerin Tavrı</a:t>
            </a:r>
            <a:endParaRPr lang="tr-TR" sz="1200" b="1" dirty="0">
              <a:solidFill>
                <a:srgbClr val="DE6255"/>
              </a:solidFill>
              <a:latin typeface="Avenir LT Std  Roman TR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2425194" y="3298918"/>
            <a:ext cx="4293611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kumimoji="0" lang="tr-TR" sz="1300" b="1" i="0" u="none" strike="noStrike" cap="none" normalizeH="0" baseline="0" dirty="0" smtClean="0">
                <a:ln>
                  <a:noFill/>
                </a:ln>
                <a:solidFill>
                  <a:srgbClr val="DE6255"/>
                </a:solidFill>
                <a:effectLst/>
                <a:latin typeface="Avenir LT Std  Roman TR"/>
                <a:ea typeface="Times New Roman" pitchFamily="18" charset="0"/>
                <a:cs typeface="Times New Roman" pitchFamily="18" charset="0"/>
              </a:rPr>
              <a:t>(</a:t>
            </a:r>
            <a:r>
              <a:rPr lang="tr-TR" sz="1300" b="1" dirty="0" smtClean="0">
                <a:solidFill>
                  <a:srgbClr val="DE6255"/>
                </a:solidFill>
                <a:latin typeface="Avenir LT Std  Roman TR"/>
                <a:ea typeface="Times New Roman" pitchFamily="18" charset="0"/>
                <a:cs typeface="Times New Roman" pitchFamily="18" charset="0"/>
              </a:rPr>
              <a:t>Son Seçimlerde Oy Verilen Partiye Göre Dağılım</a:t>
            </a:r>
            <a:r>
              <a:rPr kumimoji="0" lang="tr-TR" sz="1300" b="1" i="0" u="none" strike="noStrike" cap="none" normalizeH="0" baseline="0" dirty="0" smtClean="0">
                <a:ln>
                  <a:noFill/>
                </a:ln>
                <a:solidFill>
                  <a:srgbClr val="DE6255"/>
                </a:solidFill>
                <a:effectLst/>
                <a:latin typeface="Avenir LT Std  Roman TR"/>
                <a:ea typeface="Times New Roman" pitchFamily="18" charset="0"/>
                <a:cs typeface="Times New Roman" pitchFamily="18" charset="0"/>
              </a:rPr>
              <a:t> %)</a:t>
            </a:r>
            <a:endParaRPr kumimoji="0" lang="tr-TR" sz="1300" b="0" i="0" u="none" strike="noStrike" cap="none" normalizeH="0" baseline="0" dirty="0" smtClean="0">
              <a:ln>
                <a:noFill/>
              </a:ln>
              <a:solidFill>
                <a:srgbClr val="DE6255"/>
              </a:solidFill>
              <a:effectLst/>
              <a:latin typeface="Avenir LT Std  Roman TR"/>
            </a:endParaRPr>
          </a:p>
        </p:txBody>
      </p:sp>
      <p:graphicFrame>
        <p:nvGraphicFramePr>
          <p:cNvPr id="11" name="10 Tablo"/>
          <p:cNvGraphicFramePr>
            <a:graphicFrameLocks noGrp="1"/>
          </p:cNvGraphicFramePr>
          <p:nvPr/>
        </p:nvGraphicFramePr>
        <p:xfrm>
          <a:off x="1673765" y="3629025"/>
          <a:ext cx="5796470" cy="2466975"/>
        </p:xfrm>
        <a:graphic>
          <a:graphicData uri="http://schemas.openxmlformats.org/drawingml/2006/table">
            <a:tbl>
              <a:tblPr/>
              <a:tblGrid>
                <a:gridCol w="1404000"/>
                <a:gridCol w="1296000"/>
                <a:gridCol w="1368000"/>
                <a:gridCol w="864235"/>
                <a:gridCol w="864235"/>
              </a:tblGrid>
              <a:tr h="4318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Calibri"/>
                        </a:rPr>
                        <a:t> </a:t>
                      </a:r>
                      <a:endParaRPr lang="tr-TR" sz="1400" b="0" dirty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118745" algn="ctr"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latin typeface="Avenir LT Std  Roman TR" pitchFamily="34" charset="-94"/>
                          <a:ea typeface="Times New Roman"/>
                        </a:rPr>
                        <a:t>Evet onaylıyorum</a:t>
                      </a:r>
                      <a:endParaRPr lang="tr-TR" sz="1400" dirty="0">
                        <a:latin typeface="Avenir LT Std  Roman TR" pitchFamily="34" charset="-94"/>
                        <a:ea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-118745" algn="ctr"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latin typeface="Avenir LT Std  Roman TR" pitchFamily="34" charset="-94"/>
                          <a:ea typeface="Times New Roman"/>
                        </a:rPr>
                        <a:t>Hayır onaylamıyorum</a:t>
                      </a:r>
                      <a:endParaRPr lang="tr-TR" sz="1400" dirty="0">
                        <a:latin typeface="Avenir LT Std  Roman TR" pitchFamily="34" charset="-94"/>
                        <a:ea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kern="1200" dirty="0" smtClean="0">
                          <a:solidFill>
                            <a:schemeClr val="tx1"/>
                          </a:solidFill>
                          <a:latin typeface="Avenir LT Std  Roman TR" pitchFamily="34" charset="-94"/>
                          <a:ea typeface="Times New Roman"/>
                          <a:cs typeface="+mn-cs"/>
                        </a:rPr>
                        <a:t>FY/CY</a:t>
                      </a:r>
                      <a:endParaRPr lang="tr-TR" sz="1400" kern="1200" dirty="0">
                        <a:solidFill>
                          <a:schemeClr val="tx1"/>
                        </a:solidFill>
                        <a:latin typeface="Avenir LT Std  Roman TR" pitchFamily="34" charset="-94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0" dirty="0" smtClean="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Calibri"/>
                        </a:rPr>
                        <a:t>Toplam</a:t>
                      </a:r>
                      <a:endParaRPr lang="tr-TR" sz="1400" b="0" dirty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latin typeface="Avenir LT Std  Roman TR"/>
                          <a:ea typeface="Times New Roman"/>
                          <a:cs typeface="Times New Roman"/>
                        </a:rPr>
                        <a:t>AKP</a:t>
                      </a:r>
                      <a:endParaRPr lang="tr-TR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venir LT Std  Roman TR"/>
                        </a:rPr>
                        <a:t>57,2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29,1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13,7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venir LT Std  Roman TR"/>
                          <a:ea typeface="Times New Roman"/>
                          <a:cs typeface="Times New Roman"/>
                        </a:rPr>
                        <a:t>100</a:t>
                      </a:r>
                      <a:endParaRPr lang="tr-T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venir LT Std  Roman TR"/>
                          <a:ea typeface="Times New Roman"/>
                          <a:cs typeface="Times New Roman"/>
                        </a:rPr>
                        <a:t>CHP</a:t>
                      </a:r>
                      <a:endParaRPr lang="tr-T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71,7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19,2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9,0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venir LT Std  Roman TR"/>
                          <a:ea typeface="Times New Roman"/>
                          <a:cs typeface="Times New Roman"/>
                        </a:rPr>
                        <a:t>100</a:t>
                      </a:r>
                      <a:endParaRPr lang="tr-T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latin typeface="Avenir LT Std  Roman TR"/>
                          <a:ea typeface="Times New Roman"/>
                          <a:cs typeface="Times New Roman"/>
                        </a:rPr>
                        <a:t>MHP</a:t>
                      </a:r>
                      <a:endParaRPr lang="tr-TR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40,8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39,4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19,8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venir LT Std  Roman TR"/>
                          <a:ea typeface="Times New Roman"/>
                          <a:cs typeface="Times New Roman"/>
                        </a:rPr>
                        <a:t>100</a:t>
                      </a:r>
                      <a:endParaRPr lang="tr-T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latin typeface="Avenir LT Std  Roman TR"/>
                          <a:ea typeface="Times New Roman"/>
                          <a:cs typeface="Times New Roman"/>
                        </a:rPr>
                        <a:t>HDP</a:t>
                      </a:r>
                      <a:endParaRPr lang="tr-TR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84,2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10,4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5,4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venir LT Std  Roman TR"/>
                          <a:ea typeface="Times New Roman"/>
                          <a:cs typeface="Times New Roman"/>
                        </a:rPr>
                        <a:t>100</a:t>
                      </a:r>
                      <a:endParaRPr lang="tr-T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solidFill>
                            <a:srgbClr val="000000"/>
                          </a:solidFill>
                          <a:latin typeface="Avenir LT Std  Roman TR"/>
                          <a:ea typeface="Times New Roman"/>
                          <a:cs typeface="Times New Roman"/>
                        </a:rPr>
                        <a:t>SP+BBP ittifakı</a:t>
                      </a:r>
                      <a:endParaRPr lang="tr-TR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36,4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50,0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13,6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latin typeface="Avenir LT Std  Roman TR"/>
                          <a:ea typeface="Times New Roman"/>
                          <a:cs typeface="Times New Roman"/>
                        </a:rPr>
                        <a:t>100</a:t>
                      </a:r>
                      <a:endParaRPr lang="tr-TR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venir LT Std  Roman TR"/>
                          <a:ea typeface="Times New Roman"/>
                          <a:cs typeface="Times New Roman"/>
                        </a:rPr>
                        <a:t>Diğer</a:t>
                      </a:r>
                      <a:endParaRPr lang="tr-T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69,4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14,3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16,3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latin typeface="Avenir LT Std  Roman TR"/>
                          <a:ea typeface="Times New Roman"/>
                          <a:cs typeface="Times New Roman"/>
                        </a:rPr>
                        <a:t>100</a:t>
                      </a:r>
                      <a:endParaRPr lang="tr-TR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venir LT Std  Roman TR"/>
                          <a:ea typeface="Times New Roman"/>
                          <a:cs typeface="Times New Roman"/>
                        </a:rPr>
                        <a:t>Cevap yok</a:t>
                      </a:r>
                      <a:endParaRPr lang="tr-T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41,9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35,1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23,0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latin typeface="Avenir LT Std  Roman TR"/>
                          <a:ea typeface="Times New Roman"/>
                          <a:cs typeface="Times New Roman"/>
                        </a:rPr>
                        <a:t>100</a:t>
                      </a:r>
                      <a:endParaRPr lang="tr-TR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latin typeface="Avenir LT Std  Roman TR"/>
                          <a:ea typeface="Times New Roman"/>
                          <a:cs typeface="Times New Roman"/>
                        </a:rPr>
                        <a:t>Protesto oy</a:t>
                      </a:r>
                      <a:endParaRPr lang="tr-TR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venir LT Std  Roman TR"/>
                        </a:rPr>
                        <a:t>55,4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23,1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21,5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latin typeface="Avenir LT Std  Roman TR"/>
                          <a:ea typeface="Times New Roman"/>
                          <a:cs typeface="Times New Roman"/>
                        </a:rPr>
                        <a:t>100</a:t>
                      </a:r>
                      <a:endParaRPr lang="tr-TR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latin typeface="AvenirLTStd Black Bold  TR"/>
                          <a:ea typeface="Times New Roman"/>
                          <a:cs typeface="Calibri"/>
                        </a:rPr>
                        <a:t>ORTALAMA</a:t>
                      </a:r>
                      <a:endParaRPr lang="tr-TR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latin typeface="Avenir LT Std  Roman TR"/>
                        </a:rPr>
                        <a:t>60,1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latin typeface="Avenir LT Std  Roman TR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latin typeface="Avenir LT Std  Roman TR"/>
                        </a:rPr>
                        <a:t>25,9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latin typeface="Avenir LT Std  Roman TR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Avenir LT Std  Roman TR"/>
                        </a:rPr>
                        <a:t>14,0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rgbClr val="000000"/>
                          </a:solidFill>
                          <a:latin typeface="Avenir LT Std  Roman TR"/>
                          <a:ea typeface="Times New Roman"/>
                          <a:cs typeface="Times New Roman"/>
                        </a:rPr>
                        <a:t>100</a:t>
                      </a:r>
                      <a:endParaRPr lang="tr-TR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7" name="12 Grafik"/>
          <p:cNvGraphicFramePr>
            <a:graphicFrameLocks/>
          </p:cNvGraphicFramePr>
          <p:nvPr/>
        </p:nvGraphicFramePr>
        <p:xfrm>
          <a:off x="1602000" y="1371600"/>
          <a:ext cx="5940000" cy="19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206636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762000" y="4343400"/>
            <a:ext cx="7858125" cy="14478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365760" indent="-256032" algn="r" fontAlgn="auto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tr-TR" sz="2600" dirty="0" smtClean="0">
                <a:solidFill>
                  <a:srgbClr val="DE6255"/>
                </a:solidFill>
                <a:latin typeface="AvenirLTStd Black Bold  TR" pitchFamily="34" charset="-94"/>
                <a:ea typeface="+mj-ea"/>
                <a:cs typeface="+mj-cs"/>
              </a:rPr>
              <a:t>DÖRDÜNCÜ </a:t>
            </a:r>
            <a:r>
              <a:rPr lang="tr-TR" sz="2600" dirty="0" smtClean="0">
                <a:solidFill>
                  <a:srgbClr val="DE6255"/>
                </a:solidFill>
                <a:latin typeface="AvenirLTStd Black Bold  TR" pitchFamily="34" charset="-94"/>
                <a:ea typeface="+mj-ea"/>
                <a:cs typeface="+mj-cs"/>
              </a:rPr>
              <a:t>BÖLÜM</a:t>
            </a:r>
          </a:p>
          <a:p>
            <a:pPr algn="r">
              <a:buNone/>
            </a:pPr>
            <a:r>
              <a:rPr lang="tr-TR" sz="2800" dirty="0" smtClean="0">
                <a:solidFill>
                  <a:srgbClr val="6D6E71"/>
                </a:solidFill>
                <a:latin typeface="AvenirLTStd Black Bold  TR" pitchFamily="34" charset="-94"/>
              </a:rPr>
              <a:t>LİDERLERİN GÖREV ONAYI</a:t>
            </a:r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410770-AC89-42B7-9341-1E1886B9DAE2}" type="slidenum">
              <a:rPr lang="tr-TR" smtClean="0"/>
              <a:pPr>
                <a:defRPr/>
              </a:pPr>
              <a:t>22</a:t>
            </a:fld>
            <a:endParaRPr lang="tr-TR" dirty="0"/>
          </a:p>
        </p:txBody>
      </p:sp>
      <p:pic>
        <p:nvPicPr>
          <p:cNvPr id="4" name="Picture 2" descr="C:\Users\user\Desktop\Untitl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8600"/>
            <a:ext cx="1219200" cy="33089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9919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Başlık"/>
          <p:cNvSpPr txBox="1">
            <a:spLocks/>
          </p:cNvSpPr>
          <p:nvPr/>
        </p:nvSpPr>
        <p:spPr>
          <a:xfrm>
            <a:off x="304800" y="685800"/>
            <a:ext cx="8534400" cy="574624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>
              <a:spcAft>
                <a:spcPts val="0"/>
              </a:spcAft>
            </a:pPr>
            <a:r>
              <a:rPr lang="tr-TR" sz="2000" b="1" dirty="0" smtClean="0">
                <a:latin typeface="AvenirLTStd Black Bold  TR" pitchFamily="34" charset="-94"/>
              </a:rPr>
              <a:t>LİDERLERİN</a:t>
            </a:r>
            <a:r>
              <a:rPr lang="tr-TR" sz="2000" dirty="0" smtClean="0">
                <a:latin typeface="AvenirLTStd Black Bold  TR" pitchFamily="34" charset="-94"/>
                <a:ea typeface="Times New Roman"/>
                <a:cs typeface="Times New Roman"/>
              </a:rPr>
              <a:t> </a:t>
            </a:r>
            <a:r>
              <a:rPr lang="tr-TR" sz="2000" b="1" dirty="0" smtClean="0">
                <a:latin typeface="AvenirLTStd Black Bold  TR" pitchFamily="34" charset="-94"/>
                <a:ea typeface="Times New Roman"/>
                <a:cs typeface="Times New Roman"/>
              </a:rPr>
              <a:t>GÖREV ONAYI</a:t>
            </a:r>
            <a:endParaRPr lang="tr-TR" sz="1200" b="1" dirty="0">
              <a:latin typeface="AvenirLTStd Black Bold  TR" pitchFamily="34" charset="-94"/>
              <a:ea typeface="Times New Roman"/>
              <a:cs typeface="Times New Roman"/>
            </a:endParaRPr>
          </a:p>
        </p:txBody>
      </p:sp>
      <p:sp>
        <p:nvSpPr>
          <p:cNvPr id="7" name="6 Metin kutusu"/>
          <p:cNvSpPr txBox="1">
            <a:spLocks noChangeArrowheads="1"/>
          </p:cNvSpPr>
          <p:nvPr/>
        </p:nvSpPr>
        <p:spPr bwMode="auto">
          <a:xfrm>
            <a:off x="785813" y="214313"/>
            <a:ext cx="81438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tr-TR" sz="1200" b="1" dirty="0" smtClean="0">
                <a:solidFill>
                  <a:srgbClr val="DE6255"/>
                </a:solidFill>
                <a:latin typeface="Avenir LT Std  Roman TR"/>
              </a:rPr>
              <a:t>Liderlerin Görev Onayı</a:t>
            </a:r>
            <a:endParaRPr lang="tr-TR" sz="1200" dirty="0">
              <a:solidFill>
                <a:srgbClr val="DE6255"/>
              </a:solidFill>
              <a:latin typeface="Avenir LT Std  Roman TR"/>
            </a:endParaRPr>
          </a:p>
        </p:txBody>
      </p:sp>
      <p:pic>
        <p:nvPicPr>
          <p:cNvPr id="9" name="Picture 2" descr="C:\Users\user\Desktop\Untitl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8600"/>
            <a:ext cx="1219200" cy="330894"/>
          </a:xfrm>
          <a:prstGeom prst="rect">
            <a:avLst/>
          </a:prstGeom>
          <a:noFill/>
        </p:spPr>
      </p:pic>
      <p:sp>
        <p:nvSpPr>
          <p:cNvPr id="8" name="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410770-AC89-42B7-9341-1E1886B9DAE2}" type="slidenum">
              <a:rPr lang="tr-TR" smtClean="0"/>
              <a:pPr>
                <a:defRPr/>
              </a:pPr>
              <a:t>23</a:t>
            </a:fld>
            <a:endParaRPr lang="tr-TR" dirty="0"/>
          </a:p>
        </p:txBody>
      </p:sp>
      <p:graphicFrame>
        <p:nvGraphicFramePr>
          <p:cNvPr id="6" name="45 Grafik"/>
          <p:cNvGraphicFramePr>
            <a:graphicFrameLocks/>
          </p:cNvGraphicFramePr>
          <p:nvPr/>
        </p:nvGraphicFramePr>
        <p:xfrm>
          <a:off x="1029264" y="1307109"/>
          <a:ext cx="7085471" cy="44840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Başlık"/>
          <p:cNvSpPr txBox="1">
            <a:spLocks/>
          </p:cNvSpPr>
          <p:nvPr/>
        </p:nvSpPr>
        <p:spPr>
          <a:xfrm>
            <a:off x="304800" y="975411"/>
            <a:ext cx="8534400" cy="574624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tr-TR" sz="2000" b="1" dirty="0" smtClean="0">
                <a:latin typeface="AvenirLTStd Black Bold  TR" pitchFamily="34" charset="-94"/>
              </a:rPr>
              <a:t>Genel Olarak Düşündüğünüzde R. Tayyip Erdoğan’ın Cumhurbaşkanlığı Görevini Yapış Tarzını Onaylıyor musunuz?</a:t>
            </a:r>
            <a:endParaRPr lang="tr-TR" sz="2000" dirty="0">
              <a:latin typeface="AvenirLTStd Black Bold  TR" pitchFamily="34" charset="-94"/>
            </a:endParaRPr>
          </a:p>
        </p:txBody>
      </p:sp>
      <p:sp>
        <p:nvSpPr>
          <p:cNvPr id="7" name="6 Metin kutusu"/>
          <p:cNvSpPr txBox="1">
            <a:spLocks noChangeArrowheads="1"/>
          </p:cNvSpPr>
          <p:nvPr/>
        </p:nvSpPr>
        <p:spPr bwMode="auto">
          <a:xfrm>
            <a:off x="785813" y="214313"/>
            <a:ext cx="81438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tr-TR" sz="1200" b="1" dirty="0" smtClean="0">
                <a:solidFill>
                  <a:srgbClr val="DE6255"/>
                </a:solidFill>
                <a:latin typeface="Avenir LT Std  Roman TR"/>
              </a:rPr>
              <a:t>Liderlerin Görev Onayı</a:t>
            </a:r>
            <a:endParaRPr lang="tr-TR" sz="1200" dirty="0">
              <a:solidFill>
                <a:srgbClr val="DE6255"/>
              </a:solidFill>
              <a:latin typeface="Avenir LT Std  Roman TR"/>
            </a:endParaRPr>
          </a:p>
        </p:txBody>
      </p:sp>
      <p:pic>
        <p:nvPicPr>
          <p:cNvPr id="9" name="Picture 2" descr="C:\Users\user\Desktop\Untitl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8600"/>
            <a:ext cx="1219200" cy="330894"/>
          </a:xfrm>
          <a:prstGeom prst="rect">
            <a:avLst/>
          </a:prstGeom>
          <a:noFill/>
        </p:spPr>
      </p:pic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2425194" y="2997835"/>
            <a:ext cx="4293611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kumimoji="0" lang="tr-TR" sz="1300" b="1" i="0" u="none" strike="noStrike" cap="none" normalizeH="0" baseline="0" dirty="0" smtClean="0">
                <a:ln>
                  <a:noFill/>
                </a:ln>
                <a:solidFill>
                  <a:srgbClr val="DE6255"/>
                </a:solidFill>
                <a:effectLst/>
                <a:latin typeface="Avenir LT Std  Roman TR"/>
                <a:ea typeface="Times New Roman" pitchFamily="18" charset="0"/>
                <a:cs typeface="Times New Roman" pitchFamily="18" charset="0"/>
              </a:rPr>
              <a:t>(</a:t>
            </a:r>
            <a:r>
              <a:rPr lang="tr-TR" sz="1300" b="1" dirty="0" smtClean="0">
                <a:solidFill>
                  <a:srgbClr val="DE6255"/>
                </a:solidFill>
                <a:latin typeface="Avenir LT Std  Roman TR"/>
                <a:ea typeface="Times New Roman" pitchFamily="18" charset="0"/>
                <a:cs typeface="Times New Roman" pitchFamily="18" charset="0"/>
              </a:rPr>
              <a:t>Son Seçimlerde Oy Verilen Partiye Göre Dağılım</a:t>
            </a:r>
            <a:r>
              <a:rPr kumimoji="0" lang="tr-TR" sz="1300" b="1" i="0" u="none" strike="noStrike" cap="none" normalizeH="0" baseline="0" dirty="0" smtClean="0">
                <a:ln>
                  <a:noFill/>
                </a:ln>
                <a:solidFill>
                  <a:srgbClr val="DE6255"/>
                </a:solidFill>
                <a:effectLst/>
                <a:latin typeface="Avenir LT Std  Roman TR"/>
                <a:ea typeface="Times New Roman" pitchFamily="18" charset="0"/>
                <a:cs typeface="Times New Roman" pitchFamily="18" charset="0"/>
              </a:rPr>
              <a:t> %)</a:t>
            </a:r>
            <a:endParaRPr kumimoji="0" lang="tr-TR" sz="1300" b="0" i="0" u="none" strike="noStrike" cap="none" normalizeH="0" baseline="0" dirty="0" smtClean="0">
              <a:ln>
                <a:noFill/>
              </a:ln>
              <a:solidFill>
                <a:srgbClr val="DE6255"/>
              </a:solidFill>
              <a:effectLst/>
              <a:latin typeface="Avenir LT Std  Roman TR"/>
            </a:endParaRPr>
          </a:p>
        </p:txBody>
      </p:sp>
      <p:graphicFrame>
        <p:nvGraphicFramePr>
          <p:cNvPr id="12" name="11 Tablo"/>
          <p:cNvGraphicFramePr>
            <a:graphicFrameLocks noGrp="1"/>
          </p:cNvGraphicFramePr>
          <p:nvPr/>
        </p:nvGraphicFramePr>
        <p:xfrm>
          <a:off x="1583765" y="3382645"/>
          <a:ext cx="5976470" cy="2466975"/>
        </p:xfrm>
        <a:graphic>
          <a:graphicData uri="http://schemas.openxmlformats.org/drawingml/2006/table">
            <a:tbl>
              <a:tblPr/>
              <a:tblGrid>
                <a:gridCol w="1404000"/>
                <a:gridCol w="1476000"/>
                <a:gridCol w="1368000"/>
                <a:gridCol w="864235"/>
                <a:gridCol w="864235"/>
              </a:tblGrid>
              <a:tr h="4318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Calibri"/>
                        </a:rPr>
                        <a:t> </a:t>
                      </a:r>
                      <a:endParaRPr lang="tr-TR" sz="1400" b="0" dirty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3810" algn="ctr"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latin typeface="Avenir LT Std  Roman TR" pitchFamily="34" charset="-94"/>
                          <a:ea typeface="Times New Roman"/>
                          <a:cs typeface="Times New Roman"/>
                        </a:rPr>
                        <a:t>Evet</a:t>
                      </a:r>
                      <a:r>
                        <a:rPr lang="tr-TR" sz="1400" baseline="0" dirty="0" smtClean="0">
                          <a:latin typeface="Avenir LT Std  Roman TR" pitchFamily="34" charset="-94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indent="-3810" algn="ctr">
                        <a:spcAft>
                          <a:spcPts val="0"/>
                        </a:spcAft>
                      </a:pPr>
                      <a:r>
                        <a:rPr lang="tr-TR" sz="1400" baseline="0" dirty="0" smtClean="0">
                          <a:latin typeface="Avenir LT Std  Roman TR" pitchFamily="34" charset="-94"/>
                          <a:ea typeface="Times New Roman"/>
                          <a:cs typeface="Times New Roman"/>
                        </a:rPr>
                        <a:t>onaylıyorum</a:t>
                      </a:r>
                      <a:endParaRPr lang="tr-TR" sz="1400" dirty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15875" algn="ctr"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latin typeface="Avenir LT Std  Roman TR" pitchFamily="34" charset="-94"/>
                          <a:ea typeface="Times New Roman"/>
                          <a:cs typeface="Times New Roman"/>
                        </a:rPr>
                        <a:t>Hayır onaylamıyorum</a:t>
                      </a:r>
                      <a:endParaRPr lang="tr-TR" sz="1400" dirty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940" marR="16510" indent="-27940" algn="ctr"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latin typeface="Avenir LT Std  Roman TR" pitchFamily="34" charset="-94"/>
                          <a:ea typeface="Times New Roman"/>
                          <a:cs typeface="Times New Roman"/>
                        </a:rPr>
                        <a:t>FY/CY</a:t>
                      </a:r>
                      <a:endParaRPr lang="tr-TR" sz="1400" dirty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0" dirty="0" smtClean="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Calibri"/>
                        </a:rPr>
                        <a:t>Toplam</a:t>
                      </a:r>
                      <a:endParaRPr lang="tr-TR" sz="1400" b="0" dirty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venir LT Std  Roman TR"/>
                          <a:ea typeface="Times New Roman"/>
                          <a:cs typeface="Times New Roman"/>
                        </a:rPr>
                        <a:t>AKP</a:t>
                      </a:r>
                      <a:endParaRPr lang="tr-T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venir LT Std  Roman TR"/>
                        </a:rPr>
                        <a:t>92,3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4,3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3,5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-149225" algn="ctr"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Times New Roman"/>
                        </a:rPr>
                        <a:t>100</a:t>
                      </a:r>
                      <a:endParaRPr lang="tr-TR" sz="1400" b="0" dirty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venir LT Std  Roman TR"/>
                          <a:ea typeface="Times New Roman"/>
                          <a:cs typeface="Times New Roman"/>
                        </a:rPr>
                        <a:t>CHP</a:t>
                      </a:r>
                      <a:endParaRPr lang="tr-T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2,6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94,9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2,5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indent="-149225" algn="ctr"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Times New Roman"/>
                        </a:rPr>
                        <a:t>100</a:t>
                      </a:r>
                      <a:endParaRPr lang="tr-TR" sz="1400" b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venir LT Std  Roman TR"/>
                          <a:ea typeface="Times New Roman"/>
                          <a:cs typeface="Times New Roman"/>
                        </a:rPr>
                        <a:t>MHP</a:t>
                      </a:r>
                      <a:endParaRPr lang="tr-T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7,9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83,7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8,4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-149225" algn="ctr"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Times New Roman"/>
                        </a:rPr>
                        <a:t>100</a:t>
                      </a:r>
                      <a:endParaRPr lang="tr-TR" sz="1400" b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latin typeface="Avenir LT Std  Roman TR"/>
                          <a:ea typeface="Times New Roman"/>
                          <a:cs typeface="Times New Roman"/>
                        </a:rPr>
                        <a:t>HDP</a:t>
                      </a:r>
                      <a:endParaRPr lang="tr-TR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3,5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94,3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2,2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indent="-149225" algn="ctr"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Times New Roman"/>
                        </a:rPr>
                        <a:t>100</a:t>
                      </a:r>
                      <a:endParaRPr lang="tr-TR" sz="1400" b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smtClean="0">
                          <a:solidFill>
                            <a:srgbClr val="000000"/>
                          </a:solidFill>
                          <a:latin typeface="Avenir LT Std  Roman TR"/>
                          <a:ea typeface="Times New Roman"/>
                          <a:cs typeface="Times New Roman"/>
                        </a:rPr>
                        <a:t>SP</a:t>
                      </a:r>
                      <a:endParaRPr lang="tr-TR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25,6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69,8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4,7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-149225" algn="ctr"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Times New Roman"/>
                        </a:rPr>
                        <a:t>100</a:t>
                      </a:r>
                      <a:endParaRPr lang="tr-TR" sz="1400" b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venir LT Std  Roman TR"/>
                          <a:ea typeface="Times New Roman"/>
                          <a:cs typeface="Times New Roman"/>
                        </a:rPr>
                        <a:t>Diğer</a:t>
                      </a:r>
                      <a:endParaRPr lang="tr-T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12,2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87,8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>
                        <a:solidFill>
                          <a:srgbClr val="000000"/>
                        </a:solidFill>
                        <a:latin typeface="Avenir LT Std  Roman TR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indent="-149225" algn="ctr"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Times New Roman"/>
                        </a:rPr>
                        <a:t>100</a:t>
                      </a:r>
                      <a:endParaRPr lang="tr-TR" sz="1400" b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venir LT Std  Roman TR"/>
                          <a:ea typeface="Times New Roman"/>
                          <a:cs typeface="Times New Roman"/>
                        </a:rPr>
                        <a:t>Cevap yok</a:t>
                      </a:r>
                      <a:endParaRPr lang="tr-T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10,8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52,7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36,5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-149225" algn="ctr"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Times New Roman"/>
                        </a:rPr>
                        <a:t>100</a:t>
                      </a:r>
                      <a:endParaRPr lang="tr-TR" sz="1400" b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venir LT Std  Roman TR"/>
                          <a:ea typeface="Times New Roman"/>
                          <a:cs typeface="Times New Roman"/>
                        </a:rPr>
                        <a:t>Protesto oy</a:t>
                      </a:r>
                      <a:endParaRPr lang="tr-T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21,2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61,5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17,3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indent="-149225" algn="ctr"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Times New Roman"/>
                        </a:rPr>
                        <a:t>100</a:t>
                      </a:r>
                      <a:endParaRPr lang="tr-TR" sz="1400" b="0" dirty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b="1">
                          <a:solidFill>
                            <a:srgbClr val="000000"/>
                          </a:solidFill>
                          <a:latin typeface="AvenirLTStd Black Bold  TR"/>
                          <a:ea typeface="Times New Roman"/>
                          <a:cs typeface="Calibri"/>
                        </a:rPr>
                        <a:t>ORTALAMA</a:t>
                      </a:r>
                      <a:endParaRPr lang="tr-TR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38,0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55,6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Avenir LT Std  Roman TR"/>
                        </a:rPr>
                        <a:t>6,4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-149225" algn="ctr"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Times New Roman"/>
                        </a:rPr>
                        <a:t>100</a:t>
                      </a:r>
                      <a:endParaRPr lang="tr-TR" sz="1400" b="1" dirty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8" name="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410770-AC89-42B7-9341-1E1886B9DAE2}" type="slidenum">
              <a:rPr lang="tr-TR" smtClean="0"/>
              <a:pPr>
                <a:defRPr/>
              </a:pPr>
              <a:t>24</a:t>
            </a:fld>
            <a:endParaRPr lang="tr-TR" dirty="0"/>
          </a:p>
        </p:txBody>
      </p:sp>
      <p:graphicFrame>
        <p:nvGraphicFramePr>
          <p:cNvPr id="11" name="49 Grafik"/>
          <p:cNvGraphicFramePr>
            <a:graphicFrameLocks/>
          </p:cNvGraphicFramePr>
          <p:nvPr/>
        </p:nvGraphicFramePr>
        <p:xfrm>
          <a:off x="1602000" y="1219200"/>
          <a:ext cx="5940000" cy="19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Başlık"/>
          <p:cNvSpPr txBox="1">
            <a:spLocks/>
          </p:cNvSpPr>
          <p:nvPr/>
        </p:nvSpPr>
        <p:spPr>
          <a:xfrm>
            <a:off x="304800" y="746399"/>
            <a:ext cx="8534400" cy="574624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tr-TR" sz="2400" b="1" dirty="0" smtClean="0">
                <a:latin typeface="AvenirLTStd Black Bold  TR" pitchFamily="34" charset="-94"/>
              </a:rPr>
              <a:t>Cumhurbaşkanı R. Tayyip Erdoğan’ın Görev Onayı </a:t>
            </a:r>
          </a:p>
        </p:txBody>
      </p:sp>
      <p:sp>
        <p:nvSpPr>
          <p:cNvPr id="7" name="6 Metin kutusu"/>
          <p:cNvSpPr txBox="1">
            <a:spLocks noChangeArrowheads="1"/>
          </p:cNvSpPr>
          <p:nvPr/>
        </p:nvSpPr>
        <p:spPr bwMode="auto">
          <a:xfrm>
            <a:off x="785813" y="214313"/>
            <a:ext cx="81438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tr-TR" sz="1200" b="1" dirty="0" smtClean="0">
                <a:solidFill>
                  <a:srgbClr val="DE6255"/>
                </a:solidFill>
                <a:latin typeface="Avenir LT Std  Roman TR"/>
              </a:rPr>
              <a:t>Liderlerin Görev Onayı</a:t>
            </a:r>
            <a:endParaRPr lang="tr-TR" sz="1200" dirty="0">
              <a:solidFill>
                <a:srgbClr val="DE6255"/>
              </a:solidFill>
              <a:latin typeface="Avenir LT Std  Roman TR"/>
            </a:endParaRPr>
          </a:p>
        </p:txBody>
      </p:sp>
      <p:pic>
        <p:nvPicPr>
          <p:cNvPr id="9" name="Picture 2" descr="C:\Users\user\Desktop\Untitl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8600"/>
            <a:ext cx="1219200" cy="330894"/>
          </a:xfrm>
          <a:prstGeom prst="rect">
            <a:avLst/>
          </a:prstGeom>
          <a:noFill/>
        </p:spPr>
      </p:pic>
      <p:sp>
        <p:nvSpPr>
          <p:cNvPr id="8" name="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410770-AC89-42B7-9341-1E1886B9DAE2}" type="slidenum">
              <a:rPr lang="tr-TR" smtClean="0"/>
              <a:pPr>
                <a:defRPr/>
              </a:pPr>
              <a:t>25</a:t>
            </a:fld>
            <a:endParaRPr lang="tr-TR" dirty="0"/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972000" y="1216223"/>
            <a:ext cx="7200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tabLst>
                <a:tab pos="2781300" algn="l"/>
              </a:tabLst>
            </a:pPr>
            <a:r>
              <a:rPr lang="tr-TR" sz="1400" b="1" dirty="0" smtClean="0">
                <a:solidFill>
                  <a:srgbClr val="DE6255"/>
                </a:solidFill>
                <a:latin typeface="Avenir LT Std  Roman TR"/>
                <a:ea typeface="Times New Roman" pitchFamily="18" charset="0"/>
                <a:cs typeface="Times New Roman" pitchFamily="18" charset="0"/>
              </a:rPr>
              <a:t>Aralık 2011 / Eylül 2015 Görev Onayı Zaman Grafiği  - %</a:t>
            </a:r>
          </a:p>
        </p:txBody>
      </p:sp>
      <p:graphicFrame>
        <p:nvGraphicFramePr>
          <p:cNvPr id="11" name="17 Grafik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8647678"/>
              </p:ext>
            </p:extLst>
          </p:nvPr>
        </p:nvGraphicFramePr>
        <p:xfrm>
          <a:off x="432000" y="1196067"/>
          <a:ext cx="8280000" cy="44658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Metin kutusu"/>
          <p:cNvSpPr txBox="1">
            <a:spLocks noChangeArrowheads="1"/>
          </p:cNvSpPr>
          <p:nvPr/>
        </p:nvSpPr>
        <p:spPr bwMode="auto">
          <a:xfrm>
            <a:off x="838200" y="152400"/>
            <a:ext cx="8143875" cy="339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150000"/>
              </a:lnSpc>
            </a:pPr>
            <a:r>
              <a:rPr lang="tr-TR" sz="1200" b="1" dirty="0" smtClean="0">
                <a:solidFill>
                  <a:srgbClr val="DE6255"/>
                </a:solidFill>
                <a:latin typeface="Avenir LT Std  Roman TR" pitchFamily="34" charset="-94"/>
              </a:rPr>
              <a:t>Liderlerin Görev Onayı</a:t>
            </a:r>
          </a:p>
        </p:txBody>
      </p:sp>
      <p:pic>
        <p:nvPicPr>
          <p:cNvPr id="10" name="Picture 2" descr="C:\Users\user\Desktop\Untitl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8600"/>
            <a:ext cx="1219200" cy="330894"/>
          </a:xfrm>
          <a:prstGeom prst="rect">
            <a:avLst/>
          </a:prstGeom>
          <a:noFill/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425195" y="3074035"/>
            <a:ext cx="4293611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kumimoji="0" lang="tr-TR" sz="1300" b="1" i="0" u="none" strike="noStrike" cap="none" normalizeH="0" baseline="0" dirty="0" smtClean="0">
                <a:ln>
                  <a:noFill/>
                </a:ln>
                <a:solidFill>
                  <a:srgbClr val="DE6255"/>
                </a:solidFill>
                <a:effectLst/>
                <a:latin typeface="Avenir LT Std  Roman TR"/>
                <a:ea typeface="Times New Roman" pitchFamily="18" charset="0"/>
                <a:cs typeface="Times New Roman" pitchFamily="18" charset="0"/>
              </a:rPr>
              <a:t>(</a:t>
            </a:r>
            <a:r>
              <a:rPr lang="tr-TR" sz="1300" b="1" dirty="0" smtClean="0">
                <a:solidFill>
                  <a:srgbClr val="DE6255"/>
                </a:solidFill>
                <a:latin typeface="Avenir LT Std  Roman TR"/>
                <a:ea typeface="Times New Roman" pitchFamily="18" charset="0"/>
                <a:cs typeface="Times New Roman" pitchFamily="18" charset="0"/>
              </a:rPr>
              <a:t>Son Seçimlerde Oy Verilen Partiye Göre Dağılım</a:t>
            </a:r>
            <a:r>
              <a:rPr kumimoji="0" lang="tr-TR" sz="1300" b="1" i="0" u="none" strike="noStrike" cap="none" normalizeH="0" baseline="0" dirty="0" smtClean="0">
                <a:ln>
                  <a:noFill/>
                </a:ln>
                <a:solidFill>
                  <a:srgbClr val="DE6255"/>
                </a:solidFill>
                <a:effectLst/>
                <a:latin typeface="Avenir LT Std  Roman TR"/>
                <a:ea typeface="Times New Roman" pitchFamily="18" charset="0"/>
                <a:cs typeface="Times New Roman" pitchFamily="18" charset="0"/>
              </a:rPr>
              <a:t> %)</a:t>
            </a:r>
            <a:endParaRPr kumimoji="0" lang="tr-TR" sz="1300" b="0" i="0" u="none" strike="noStrike" cap="none" normalizeH="0" baseline="0" dirty="0" smtClean="0">
              <a:ln>
                <a:noFill/>
              </a:ln>
              <a:solidFill>
                <a:srgbClr val="DE6255"/>
              </a:solidFill>
              <a:effectLst/>
              <a:latin typeface="Avenir LT Std  Roman TR"/>
            </a:endParaRPr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342900" y="864235"/>
            <a:ext cx="8458200" cy="990599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 algn="ctr"/>
            <a:r>
              <a:rPr lang="tr-TR" sz="2000" b="1" dirty="0" smtClean="0">
                <a:latin typeface="AvenirLTStd Black Bold  TR" pitchFamily="34" charset="-94"/>
              </a:rPr>
              <a:t>Genel Olarak Düşündüğünüzde, Başbakan Ahmet </a:t>
            </a:r>
            <a:r>
              <a:rPr lang="tr-TR" sz="2000" b="1" dirty="0" err="1" smtClean="0">
                <a:latin typeface="AvenirLTStd Black Bold  TR" pitchFamily="34" charset="-94"/>
              </a:rPr>
              <a:t>Davutoğlu'nun</a:t>
            </a:r>
            <a:r>
              <a:rPr lang="tr-TR" sz="2000" b="1" dirty="0" smtClean="0">
                <a:latin typeface="AvenirLTStd Black Bold  TR" pitchFamily="34" charset="-94"/>
              </a:rPr>
              <a:t> Başbakanlık Görevini Yapış Tarzını Onaylıyor musunuz?</a:t>
            </a:r>
            <a:endParaRPr lang="tr-TR" sz="2000" dirty="0">
              <a:latin typeface="AvenirLTStd Black Bold  TR" pitchFamily="34" charset="-94"/>
            </a:endParaRPr>
          </a:p>
        </p:txBody>
      </p:sp>
      <p:sp>
        <p:nvSpPr>
          <p:cNvPr id="8" name="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410770-AC89-42B7-9341-1E1886B9DAE2}" type="slidenum">
              <a:rPr lang="tr-TR" smtClean="0"/>
              <a:pPr>
                <a:defRPr/>
              </a:pPr>
              <a:t>26</a:t>
            </a:fld>
            <a:endParaRPr lang="tr-TR" dirty="0"/>
          </a:p>
        </p:txBody>
      </p:sp>
      <p:graphicFrame>
        <p:nvGraphicFramePr>
          <p:cNvPr id="9" name="8 Tablo"/>
          <p:cNvGraphicFramePr>
            <a:graphicFrameLocks noGrp="1"/>
          </p:cNvGraphicFramePr>
          <p:nvPr/>
        </p:nvGraphicFramePr>
        <p:xfrm>
          <a:off x="1583765" y="3535045"/>
          <a:ext cx="5976470" cy="2466975"/>
        </p:xfrm>
        <a:graphic>
          <a:graphicData uri="http://schemas.openxmlformats.org/drawingml/2006/table">
            <a:tbl>
              <a:tblPr/>
              <a:tblGrid>
                <a:gridCol w="1404000"/>
                <a:gridCol w="1476000"/>
                <a:gridCol w="1368000"/>
                <a:gridCol w="864235"/>
                <a:gridCol w="864235"/>
              </a:tblGrid>
              <a:tr h="4318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Calibri"/>
                        </a:rPr>
                        <a:t> </a:t>
                      </a:r>
                      <a:endParaRPr lang="tr-TR" sz="1400" b="0" dirty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3810" algn="ctr"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latin typeface="Avenir LT Std  Roman TR" pitchFamily="34" charset="-94"/>
                          <a:ea typeface="Times New Roman"/>
                          <a:cs typeface="Times New Roman"/>
                        </a:rPr>
                        <a:t>Evet</a:t>
                      </a:r>
                      <a:r>
                        <a:rPr lang="tr-TR" sz="1400" baseline="0" dirty="0" smtClean="0">
                          <a:latin typeface="Avenir LT Std  Roman TR" pitchFamily="34" charset="-94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indent="-3810" algn="ctr">
                        <a:spcAft>
                          <a:spcPts val="0"/>
                        </a:spcAft>
                      </a:pPr>
                      <a:r>
                        <a:rPr lang="tr-TR" sz="1400" baseline="0" dirty="0" smtClean="0">
                          <a:latin typeface="Avenir LT Std  Roman TR" pitchFamily="34" charset="-94"/>
                          <a:ea typeface="Times New Roman"/>
                          <a:cs typeface="Times New Roman"/>
                        </a:rPr>
                        <a:t>onaylıyorum</a:t>
                      </a:r>
                      <a:endParaRPr lang="tr-TR" sz="1400" dirty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15875" algn="ctr"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latin typeface="Avenir LT Std  Roman TR" pitchFamily="34" charset="-94"/>
                          <a:ea typeface="Times New Roman"/>
                          <a:cs typeface="Times New Roman"/>
                        </a:rPr>
                        <a:t>Hayır onaylamıyorum</a:t>
                      </a:r>
                      <a:endParaRPr lang="tr-TR" sz="1400" dirty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940" marR="16510" indent="-27940" algn="ctr"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latin typeface="Avenir LT Std  Roman TR" pitchFamily="34" charset="-94"/>
                          <a:ea typeface="Times New Roman"/>
                          <a:cs typeface="Times New Roman"/>
                        </a:rPr>
                        <a:t>FY/CY</a:t>
                      </a:r>
                      <a:endParaRPr lang="tr-TR" sz="1400" dirty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0" dirty="0" smtClean="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Calibri"/>
                        </a:rPr>
                        <a:t>Toplam</a:t>
                      </a:r>
                      <a:endParaRPr lang="tr-TR" sz="1400" b="0" dirty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venir LT Std  Roman TR"/>
                          <a:ea typeface="Times New Roman"/>
                          <a:cs typeface="Times New Roman"/>
                        </a:rPr>
                        <a:t>AKP</a:t>
                      </a:r>
                      <a:endParaRPr lang="tr-T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venir LT Std  Roman TR"/>
                        </a:rPr>
                        <a:t>89,5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7,4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3,1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-149225" algn="ctr"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Times New Roman"/>
                        </a:rPr>
                        <a:t>100</a:t>
                      </a:r>
                      <a:endParaRPr lang="tr-TR" sz="1400" b="0" dirty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venir LT Std  Roman TR"/>
                          <a:ea typeface="Times New Roman"/>
                          <a:cs typeface="Times New Roman"/>
                        </a:rPr>
                        <a:t>CHP</a:t>
                      </a:r>
                      <a:endParaRPr lang="tr-T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2,6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94,6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2,8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indent="-149225" algn="ctr"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Times New Roman"/>
                        </a:rPr>
                        <a:t>100</a:t>
                      </a:r>
                      <a:endParaRPr lang="tr-TR" sz="1400" b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venir LT Std  Roman TR"/>
                          <a:ea typeface="Times New Roman"/>
                          <a:cs typeface="Times New Roman"/>
                        </a:rPr>
                        <a:t>MHP</a:t>
                      </a:r>
                      <a:endParaRPr lang="tr-T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9,6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80,0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10,4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-149225" algn="ctr"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Times New Roman"/>
                        </a:rPr>
                        <a:t>100</a:t>
                      </a:r>
                      <a:endParaRPr lang="tr-TR" sz="1400" b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latin typeface="Avenir LT Std  Roman TR"/>
                          <a:ea typeface="Times New Roman"/>
                          <a:cs typeface="Times New Roman"/>
                        </a:rPr>
                        <a:t>HDP</a:t>
                      </a:r>
                      <a:endParaRPr lang="tr-TR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1,9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96,2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1,9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indent="-149225" algn="ctr"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Times New Roman"/>
                        </a:rPr>
                        <a:t>100</a:t>
                      </a:r>
                      <a:endParaRPr lang="tr-TR" sz="1400" b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smtClean="0">
                          <a:solidFill>
                            <a:srgbClr val="000000"/>
                          </a:solidFill>
                          <a:latin typeface="Avenir LT Std  Roman TR"/>
                          <a:ea typeface="Times New Roman"/>
                          <a:cs typeface="Times New Roman"/>
                        </a:rPr>
                        <a:t>SP</a:t>
                      </a:r>
                      <a:endParaRPr lang="tr-TR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22,7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65,9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11,4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-149225" algn="ctr"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Times New Roman"/>
                        </a:rPr>
                        <a:t>100</a:t>
                      </a:r>
                      <a:endParaRPr lang="tr-TR" sz="1400" b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venir LT Std  Roman TR"/>
                          <a:ea typeface="Times New Roman"/>
                          <a:cs typeface="Times New Roman"/>
                        </a:rPr>
                        <a:t>Diğer</a:t>
                      </a:r>
                      <a:endParaRPr lang="tr-T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16,3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83,7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>
                        <a:solidFill>
                          <a:srgbClr val="000000"/>
                        </a:solidFill>
                        <a:latin typeface="Avenir LT Std  Roman TR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indent="-149225" algn="ctr"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Times New Roman"/>
                        </a:rPr>
                        <a:t>100</a:t>
                      </a:r>
                      <a:endParaRPr lang="tr-TR" sz="1400" b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venir LT Std  Roman TR"/>
                          <a:ea typeface="Times New Roman"/>
                          <a:cs typeface="Times New Roman"/>
                        </a:rPr>
                        <a:t>Cevap yok</a:t>
                      </a:r>
                      <a:endParaRPr lang="tr-T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6,7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57,3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36,0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-149225" algn="ctr"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Times New Roman"/>
                        </a:rPr>
                        <a:t>100</a:t>
                      </a:r>
                      <a:endParaRPr lang="tr-TR" sz="1400" b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venir LT Std  Roman TR"/>
                          <a:ea typeface="Times New Roman"/>
                          <a:cs typeface="Times New Roman"/>
                        </a:rPr>
                        <a:t>Protesto oy</a:t>
                      </a:r>
                      <a:endParaRPr lang="tr-T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21,8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61,4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venir LT Std  Roman TR"/>
                        </a:rPr>
                        <a:t>16,8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indent="-149225" algn="ctr"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Times New Roman"/>
                        </a:rPr>
                        <a:t>100</a:t>
                      </a:r>
                      <a:endParaRPr lang="tr-TR" sz="1400" b="0" dirty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b="1">
                          <a:solidFill>
                            <a:srgbClr val="000000"/>
                          </a:solidFill>
                          <a:latin typeface="AvenirLTStd Black Bold  TR"/>
                          <a:ea typeface="Times New Roman"/>
                          <a:cs typeface="Calibri"/>
                        </a:rPr>
                        <a:t>ORTALAMA</a:t>
                      </a:r>
                      <a:endParaRPr lang="tr-TR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37,1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latin typeface="Avenir LT Std  Roman TR"/>
                        </a:rPr>
                        <a:t>56,2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latin typeface="Avenir LT Std  Roman TR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latin typeface="Avenir LT Std  Roman TR"/>
                        </a:rPr>
                        <a:t>6,7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latin typeface="Avenir LT Std  Roman TR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-149225" algn="ctr"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Times New Roman"/>
                        </a:rPr>
                        <a:t>100</a:t>
                      </a:r>
                      <a:endParaRPr lang="tr-TR" sz="1400" b="1" dirty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1" name="49 Grafik"/>
          <p:cNvGraphicFramePr>
            <a:graphicFrameLocks/>
          </p:cNvGraphicFramePr>
          <p:nvPr/>
        </p:nvGraphicFramePr>
        <p:xfrm>
          <a:off x="1602000" y="1371600"/>
          <a:ext cx="5940000" cy="19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Başlık"/>
          <p:cNvSpPr txBox="1">
            <a:spLocks/>
          </p:cNvSpPr>
          <p:nvPr/>
        </p:nvSpPr>
        <p:spPr>
          <a:xfrm>
            <a:off x="304800" y="1298256"/>
            <a:ext cx="8534400" cy="574624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 algn="ctr"/>
            <a:r>
              <a:rPr lang="tr-TR" sz="2000" b="1" dirty="0" smtClean="0">
                <a:latin typeface="AvenirLTStd Black Bold  TR" pitchFamily="34" charset="-94"/>
              </a:rPr>
              <a:t>Genel Olarak Düşündüğünüzde, Başbakan Ahmet </a:t>
            </a:r>
            <a:r>
              <a:rPr lang="tr-TR" sz="2000" b="1" dirty="0" err="1" smtClean="0">
                <a:latin typeface="AvenirLTStd Black Bold  TR" pitchFamily="34" charset="-94"/>
              </a:rPr>
              <a:t>Davutoğlu'nun</a:t>
            </a:r>
            <a:r>
              <a:rPr lang="tr-TR" sz="2000" b="1" dirty="0" smtClean="0">
                <a:latin typeface="AvenirLTStd Black Bold  TR" pitchFamily="34" charset="-94"/>
              </a:rPr>
              <a:t> Başbakanlık Görevini Yapış Tarzını Onaylıyor musunuz?</a:t>
            </a:r>
            <a:endParaRPr lang="tr-TR" sz="2000" dirty="0">
              <a:latin typeface="AvenirLTStd Black Bold  TR" pitchFamily="34" charset="-94"/>
            </a:endParaRPr>
          </a:p>
        </p:txBody>
      </p:sp>
      <p:sp>
        <p:nvSpPr>
          <p:cNvPr id="7" name="6 Metin kutusu"/>
          <p:cNvSpPr txBox="1">
            <a:spLocks noChangeArrowheads="1"/>
          </p:cNvSpPr>
          <p:nvPr/>
        </p:nvSpPr>
        <p:spPr bwMode="auto">
          <a:xfrm>
            <a:off x="785813" y="214313"/>
            <a:ext cx="81438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tr-TR" sz="1200" b="1" dirty="0" smtClean="0">
                <a:solidFill>
                  <a:srgbClr val="DE6255"/>
                </a:solidFill>
                <a:latin typeface="Avenir LT Std  Roman TR"/>
              </a:rPr>
              <a:t>Liderlerin Görev Onayı</a:t>
            </a:r>
            <a:endParaRPr lang="tr-TR" sz="1200" dirty="0">
              <a:solidFill>
                <a:srgbClr val="DE6255"/>
              </a:solidFill>
              <a:latin typeface="Avenir LT Std  Roman TR"/>
            </a:endParaRPr>
          </a:p>
        </p:txBody>
      </p:sp>
      <p:pic>
        <p:nvPicPr>
          <p:cNvPr id="9" name="Picture 2" descr="C:\Users\user\Desktop\Untitl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8600"/>
            <a:ext cx="1219200" cy="330894"/>
          </a:xfrm>
          <a:prstGeom prst="rect">
            <a:avLst/>
          </a:prstGeom>
          <a:noFill/>
        </p:spPr>
      </p:pic>
      <p:sp>
        <p:nvSpPr>
          <p:cNvPr id="8" name="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410770-AC89-42B7-9341-1E1886B9DAE2}" type="slidenum">
              <a:rPr lang="tr-TR" smtClean="0"/>
              <a:pPr>
                <a:defRPr/>
              </a:pPr>
              <a:t>27</a:t>
            </a:fld>
            <a:endParaRPr lang="tr-TR" dirty="0"/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972000" y="1933494"/>
            <a:ext cx="7200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tabLst>
                <a:tab pos="2781300" algn="l"/>
              </a:tabLst>
            </a:pPr>
            <a:r>
              <a:rPr lang="tr-TR" sz="1400" b="1" dirty="0" smtClean="0">
                <a:solidFill>
                  <a:srgbClr val="DE6255"/>
                </a:solidFill>
                <a:latin typeface="Avenir LT Std  Roman TR"/>
                <a:ea typeface="Times New Roman" pitchFamily="18" charset="0"/>
                <a:cs typeface="Times New Roman" pitchFamily="18" charset="0"/>
              </a:rPr>
              <a:t>Ekim 2014 / Eylül 2015  Başbakanlık Görev Onayı Zaman Grafiği  - %</a:t>
            </a:r>
          </a:p>
        </p:txBody>
      </p:sp>
      <p:graphicFrame>
        <p:nvGraphicFramePr>
          <p:cNvPr id="11" name="18 Grafik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5658805"/>
              </p:ext>
            </p:extLst>
          </p:nvPr>
        </p:nvGraphicFramePr>
        <p:xfrm>
          <a:off x="432000" y="1406516"/>
          <a:ext cx="828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Başlık"/>
          <p:cNvSpPr txBox="1">
            <a:spLocks/>
          </p:cNvSpPr>
          <p:nvPr/>
        </p:nvSpPr>
        <p:spPr>
          <a:xfrm>
            <a:off x="304800" y="1051611"/>
            <a:ext cx="8534400" cy="574624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tr-TR" sz="2000" b="1" dirty="0" smtClean="0">
                <a:latin typeface="AvenirLTStd Black Bold  TR" pitchFamily="34" charset="-94"/>
              </a:rPr>
              <a:t>Genel Olarak Düşündüğünüzde Kemal </a:t>
            </a:r>
            <a:r>
              <a:rPr lang="tr-TR" sz="2000" b="1" dirty="0" err="1" smtClean="0">
                <a:latin typeface="AvenirLTStd Black Bold  TR" pitchFamily="34" charset="-94"/>
              </a:rPr>
              <a:t>Kılıçdaroğlu'nun</a:t>
            </a:r>
            <a:r>
              <a:rPr lang="tr-TR" sz="2000" b="1" dirty="0" smtClean="0">
                <a:latin typeface="AvenirLTStd Black Bold  TR" pitchFamily="34" charset="-94"/>
              </a:rPr>
              <a:t> Ana Muhalefet Partisi Liderliği Görevini Yapış Tarzını Onaylıyor musunuz?</a:t>
            </a:r>
            <a:endParaRPr lang="tr-TR" sz="2000" dirty="0">
              <a:latin typeface="AvenirLTStd Black Bold  TR" pitchFamily="34" charset="-94"/>
            </a:endParaRPr>
          </a:p>
        </p:txBody>
      </p:sp>
      <p:sp>
        <p:nvSpPr>
          <p:cNvPr id="7" name="6 Metin kutusu"/>
          <p:cNvSpPr txBox="1">
            <a:spLocks noChangeArrowheads="1"/>
          </p:cNvSpPr>
          <p:nvPr/>
        </p:nvSpPr>
        <p:spPr bwMode="auto">
          <a:xfrm>
            <a:off x="785813" y="214313"/>
            <a:ext cx="81438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tr-TR" sz="1200" b="1" dirty="0" smtClean="0">
                <a:solidFill>
                  <a:srgbClr val="DE6255"/>
                </a:solidFill>
                <a:latin typeface="Avenir LT Std  Roman TR"/>
              </a:rPr>
              <a:t>Liderlerin Görev Onayı</a:t>
            </a:r>
            <a:endParaRPr lang="tr-TR" sz="1200" dirty="0">
              <a:solidFill>
                <a:srgbClr val="DE6255"/>
              </a:solidFill>
              <a:latin typeface="Avenir LT Std  Roman TR"/>
            </a:endParaRPr>
          </a:p>
        </p:txBody>
      </p:sp>
      <p:pic>
        <p:nvPicPr>
          <p:cNvPr id="9" name="Picture 2" descr="C:\Users\user\Desktop\Untitl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8600"/>
            <a:ext cx="1219200" cy="330894"/>
          </a:xfrm>
          <a:prstGeom prst="rect">
            <a:avLst/>
          </a:prstGeom>
          <a:noFill/>
        </p:spPr>
      </p:pic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2425194" y="3150235"/>
            <a:ext cx="4293611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kumimoji="0" lang="tr-TR" sz="1300" b="1" i="0" u="none" strike="noStrike" cap="none" normalizeH="0" baseline="0" dirty="0" smtClean="0">
                <a:ln>
                  <a:noFill/>
                </a:ln>
                <a:solidFill>
                  <a:srgbClr val="DE6255"/>
                </a:solidFill>
                <a:effectLst/>
                <a:latin typeface="Avenir LT Std  Roman TR"/>
                <a:ea typeface="Times New Roman" pitchFamily="18" charset="0"/>
                <a:cs typeface="Times New Roman" pitchFamily="18" charset="0"/>
              </a:rPr>
              <a:t>(</a:t>
            </a:r>
            <a:r>
              <a:rPr lang="tr-TR" sz="1300" b="1" dirty="0" smtClean="0">
                <a:solidFill>
                  <a:srgbClr val="DE6255"/>
                </a:solidFill>
                <a:latin typeface="Avenir LT Std  Roman TR"/>
                <a:ea typeface="Times New Roman" pitchFamily="18" charset="0"/>
                <a:cs typeface="Times New Roman" pitchFamily="18" charset="0"/>
              </a:rPr>
              <a:t>Son Seçimlerde Oy Verilen Partiye Göre Dağılım</a:t>
            </a:r>
            <a:r>
              <a:rPr kumimoji="0" lang="tr-TR" sz="1300" b="1" i="0" u="none" strike="noStrike" cap="none" normalizeH="0" baseline="0" dirty="0" smtClean="0">
                <a:ln>
                  <a:noFill/>
                </a:ln>
                <a:solidFill>
                  <a:srgbClr val="DE6255"/>
                </a:solidFill>
                <a:effectLst/>
                <a:latin typeface="Avenir LT Std  Roman TR"/>
                <a:ea typeface="Times New Roman" pitchFamily="18" charset="0"/>
                <a:cs typeface="Times New Roman" pitchFamily="18" charset="0"/>
              </a:rPr>
              <a:t> %)</a:t>
            </a:r>
            <a:endParaRPr kumimoji="0" lang="tr-TR" sz="1300" b="0" i="0" u="none" strike="noStrike" cap="none" normalizeH="0" baseline="0" dirty="0" smtClean="0">
              <a:ln>
                <a:noFill/>
              </a:ln>
              <a:solidFill>
                <a:srgbClr val="DE6255"/>
              </a:solidFill>
              <a:effectLst/>
              <a:latin typeface="Avenir LT Std  Roman TR"/>
            </a:endParaRPr>
          </a:p>
        </p:txBody>
      </p:sp>
      <p:graphicFrame>
        <p:nvGraphicFramePr>
          <p:cNvPr id="12" name="11 Tablo"/>
          <p:cNvGraphicFramePr>
            <a:graphicFrameLocks noGrp="1"/>
          </p:cNvGraphicFramePr>
          <p:nvPr/>
        </p:nvGraphicFramePr>
        <p:xfrm>
          <a:off x="1583765" y="3611245"/>
          <a:ext cx="5976470" cy="2466975"/>
        </p:xfrm>
        <a:graphic>
          <a:graphicData uri="http://schemas.openxmlformats.org/drawingml/2006/table">
            <a:tbl>
              <a:tblPr/>
              <a:tblGrid>
                <a:gridCol w="1404000"/>
                <a:gridCol w="1476000"/>
                <a:gridCol w="1368000"/>
                <a:gridCol w="864235"/>
                <a:gridCol w="864235"/>
              </a:tblGrid>
              <a:tr h="4318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Calibri"/>
                        </a:rPr>
                        <a:t> </a:t>
                      </a:r>
                      <a:endParaRPr lang="tr-TR" sz="1400" b="0" dirty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3810" algn="ctr"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latin typeface="Avenir LT Std  Roman TR" pitchFamily="34" charset="-94"/>
                          <a:ea typeface="Times New Roman"/>
                          <a:cs typeface="Times New Roman"/>
                        </a:rPr>
                        <a:t>Evet</a:t>
                      </a:r>
                      <a:r>
                        <a:rPr lang="tr-TR" sz="1400" baseline="0" dirty="0" smtClean="0">
                          <a:latin typeface="Avenir LT Std  Roman TR" pitchFamily="34" charset="-94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indent="-3810" algn="ctr">
                        <a:spcAft>
                          <a:spcPts val="0"/>
                        </a:spcAft>
                      </a:pPr>
                      <a:r>
                        <a:rPr lang="tr-TR" sz="1400" baseline="0" dirty="0" smtClean="0">
                          <a:latin typeface="Avenir LT Std  Roman TR" pitchFamily="34" charset="-94"/>
                          <a:ea typeface="Times New Roman"/>
                          <a:cs typeface="Times New Roman"/>
                        </a:rPr>
                        <a:t>onaylıyorum</a:t>
                      </a:r>
                      <a:endParaRPr lang="tr-TR" sz="1400" dirty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15875" algn="ctr"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latin typeface="Avenir LT Std  Roman TR" pitchFamily="34" charset="-94"/>
                          <a:ea typeface="Times New Roman"/>
                          <a:cs typeface="Times New Roman"/>
                        </a:rPr>
                        <a:t>Hayır onaylamıyorum</a:t>
                      </a:r>
                      <a:endParaRPr lang="tr-TR" sz="1400" dirty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940" marR="16510" indent="-27940" algn="ctr"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latin typeface="Avenir LT Std  Roman TR" pitchFamily="34" charset="-94"/>
                          <a:ea typeface="Times New Roman"/>
                          <a:cs typeface="Times New Roman"/>
                        </a:rPr>
                        <a:t>FY/CY</a:t>
                      </a:r>
                      <a:endParaRPr lang="tr-TR" sz="1400" dirty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0" dirty="0" smtClean="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Calibri"/>
                        </a:rPr>
                        <a:t>Toplam</a:t>
                      </a:r>
                      <a:endParaRPr lang="tr-TR" sz="1400" b="0" dirty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Times New Roman"/>
                        </a:rPr>
                        <a:t>AKP</a:t>
                      </a:r>
                      <a:endParaRPr lang="tr-TR" sz="140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venir LT Std  Roman TR"/>
                        </a:rPr>
                        <a:t>4,6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88,0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7,3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-149225" algn="ctr"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Times New Roman"/>
                        </a:rPr>
                        <a:t>100</a:t>
                      </a:r>
                      <a:endParaRPr lang="tr-TR" sz="1400" b="0" dirty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Times New Roman"/>
                        </a:rPr>
                        <a:t>CHP</a:t>
                      </a:r>
                      <a:endParaRPr lang="tr-TR" sz="140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89,6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9,2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1,2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indent="-149225" algn="ctr"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Times New Roman"/>
                        </a:rPr>
                        <a:t>100</a:t>
                      </a:r>
                      <a:endParaRPr lang="tr-TR" sz="1400" b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1993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Times New Roman"/>
                        </a:rPr>
                        <a:t>MHP</a:t>
                      </a:r>
                      <a:endParaRPr lang="tr-TR" sz="140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16,8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75,1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8,1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-149225" algn="ctr"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Times New Roman"/>
                        </a:rPr>
                        <a:t>100</a:t>
                      </a:r>
                      <a:endParaRPr lang="tr-TR" sz="1400" b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Times New Roman"/>
                        </a:rPr>
                        <a:t>HDP</a:t>
                      </a:r>
                      <a:endParaRPr lang="tr-TR" sz="1400" dirty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13,2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77,4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9,4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indent="-149225" algn="ctr"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Times New Roman"/>
                        </a:rPr>
                        <a:t>100</a:t>
                      </a:r>
                      <a:endParaRPr lang="tr-TR" sz="1400" b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smtClean="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Times New Roman"/>
                        </a:rPr>
                        <a:t>SP</a:t>
                      </a:r>
                      <a:endParaRPr lang="tr-TR" sz="1400" dirty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15,9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79,5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4,5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-149225" algn="ctr"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Times New Roman"/>
                        </a:rPr>
                        <a:t>100</a:t>
                      </a:r>
                      <a:endParaRPr lang="tr-TR" sz="1400" b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Times New Roman"/>
                        </a:rPr>
                        <a:t>Diğer</a:t>
                      </a:r>
                      <a:endParaRPr lang="tr-TR" sz="140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20,4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79,6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>
                        <a:solidFill>
                          <a:srgbClr val="000000"/>
                        </a:solidFill>
                        <a:latin typeface="Avenir LT Std  Roman TR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indent="-149225" algn="ctr"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Times New Roman"/>
                        </a:rPr>
                        <a:t>100</a:t>
                      </a:r>
                      <a:endParaRPr lang="tr-TR" sz="1400" b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Times New Roman"/>
                        </a:rPr>
                        <a:t>Cevap yok</a:t>
                      </a:r>
                      <a:endParaRPr lang="tr-TR" sz="140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8,1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54,1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37,8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-149225" algn="ctr"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Times New Roman"/>
                        </a:rPr>
                        <a:t>100</a:t>
                      </a:r>
                      <a:endParaRPr lang="tr-TR" sz="1400" b="0" dirty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Times New Roman"/>
                        </a:rPr>
                        <a:t>Protesto oy</a:t>
                      </a:r>
                      <a:endParaRPr lang="tr-TR" sz="140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25,2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54,3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20,5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indent="-149225" algn="ctr"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Times New Roman"/>
                        </a:rPr>
                        <a:t>100</a:t>
                      </a:r>
                      <a:endParaRPr lang="tr-TR" sz="1400" b="0" dirty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Calibri"/>
                        </a:rPr>
                        <a:t>ORTALAMA</a:t>
                      </a:r>
                      <a:endParaRPr lang="tr-TR" sz="1400" b="1" dirty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28,4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62,9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Avenir LT Std  Roman TR"/>
                        </a:rPr>
                        <a:t>8,7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-149225" algn="ctr"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Times New Roman"/>
                        </a:rPr>
                        <a:t>100</a:t>
                      </a:r>
                      <a:endParaRPr lang="tr-TR" sz="1400" b="1" dirty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8" name="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410770-AC89-42B7-9341-1E1886B9DAE2}" type="slidenum">
              <a:rPr lang="tr-TR" smtClean="0"/>
              <a:pPr>
                <a:defRPr/>
              </a:pPr>
              <a:t>28</a:t>
            </a:fld>
            <a:endParaRPr lang="tr-TR" dirty="0"/>
          </a:p>
        </p:txBody>
      </p:sp>
      <p:graphicFrame>
        <p:nvGraphicFramePr>
          <p:cNvPr id="11" name="49 Grafik"/>
          <p:cNvGraphicFramePr>
            <a:graphicFrameLocks/>
          </p:cNvGraphicFramePr>
          <p:nvPr/>
        </p:nvGraphicFramePr>
        <p:xfrm>
          <a:off x="1602000" y="1371600"/>
          <a:ext cx="5940000" cy="19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Başlık"/>
          <p:cNvSpPr txBox="1">
            <a:spLocks/>
          </p:cNvSpPr>
          <p:nvPr/>
        </p:nvSpPr>
        <p:spPr>
          <a:xfrm>
            <a:off x="304800" y="1009834"/>
            <a:ext cx="8534400" cy="574624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tr-TR" sz="2000" b="1" dirty="0" smtClean="0">
                <a:latin typeface="AvenirLTStd Black Bold  TR" pitchFamily="34" charset="-94"/>
              </a:rPr>
              <a:t>Genel Olarak Düşündüğünüzde Kemal </a:t>
            </a:r>
            <a:r>
              <a:rPr lang="tr-TR" sz="2000" b="1" dirty="0" err="1" smtClean="0">
                <a:latin typeface="AvenirLTStd Black Bold  TR" pitchFamily="34" charset="-94"/>
              </a:rPr>
              <a:t>Kılıçdaroğlu'nun</a:t>
            </a:r>
            <a:r>
              <a:rPr lang="tr-TR" sz="2000" b="1" dirty="0" smtClean="0">
                <a:latin typeface="AvenirLTStd Black Bold  TR" pitchFamily="34" charset="-94"/>
              </a:rPr>
              <a:t> Ana Muhalefet Partisi Liderliği Görevini Yapış Tarzını Onaylıyor musunuz?</a:t>
            </a:r>
            <a:endParaRPr lang="tr-TR" sz="2000" dirty="0">
              <a:latin typeface="AvenirLTStd Black Bold  TR" pitchFamily="34" charset="-94"/>
            </a:endParaRPr>
          </a:p>
        </p:txBody>
      </p:sp>
      <p:sp>
        <p:nvSpPr>
          <p:cNvPr id="7" name="6 Metin kutusu"/>
          <p:cNvSpPr txBox="1">
            <a:spLocks noChangeArrowheads="1"/>
          </p:cNvSpPr>
          <p:nvPr/>
        </p:nvSpPr>
        <p:spPr bwMode="auto">
          <a:xfrm>
            <a:off x="785813" y="214313"/>
            <a:ext cx="81438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tr-TR" sz="1200" b="1" dirty="0" smtClean="0">
                <a:solidFill>
                  <a:srgbClr val="DE6255"/>
                </a:solidFill>
                <a:latin typeface="Avenir LT Std  Roman TR"/>
              </a:rPr>
              <a:t>Liderlerin Görev Onayı</a:t>
            </a:r>
            <a:endParaRPr lang="tr-TR" sz="1200" dirty="0">
              <a:solidFill>
                <a:srgbClr val="DE6255"/>
              </a:solidFill>
              <a:latin typeface="Avenir LT Std  Roman TR"/>
            </a:endParaRPr>
          </a:p>
        </p:txBody>
      </p:sp>
      <p:pic>
        <p:nvPicPr>
          <p:cNvPr id="9" name="Picture 2" descr="C:\Users\user\Desktop\Untitl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8600"/>
            <a:ext cx="1219200" cy="330894"/>
          </a:xfrm>
          <a:prstGeom prst="rect">
            <a:avLst/>
          </a:prstGeom>
          <a:noFill/>
        </p:spPr>
      </p:pic>
      <p:sp>
        <p:nvSpPr>
          <p:cNvPr id="8" name="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410770-AC89-42B7-9341-1E1886B9DAE2}" type="slidenum">
              <a:rPr lang="tr-TR" smtClean="0"/>
              <a:pPr>
                <a:defRPr/>
              </a:pPr>
              <a:t>29</a:t>
            </a:fld>
            <a:endParaRPr lang="tr-TR" dirty="0"/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972000" y="1797394"/>
            <a:ext cx="7200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tabLst>
                <a:tab pos="2781300" algn="l"/>
              </a:tabLst>
            </a:pPr>
            <a:r>
              <a:rPr lang="tr-TR" sz="1400" b="1" dirty="0" smtClean="0">
                <a:solidFill>
                  <a:srgbClr val="DE6255"/>
                </a:solidFill>
                <a:latin typeface="Avenir LT Std  Roman TR"/>
                <a:ea typeface="Times New Roman" pitchFamily="18" charset="0"/>
                <a:cs typeface="Times New Roman" pitchFamily="18" charset="0"/>
              </a:rPr>
              <a:t>Ocak 2011 / Eylül 2015 Ana </a:t>
            </a:r>
            <a:r>
              <a:rPr lang="tr-TR" sz="1400" b="1" dirty="0" smtClean="0">
                <a:solidFill>
                  <a:srgbClr val="DE6255"/>
                </a:solidFill>
                <a:latin typeface="Avenir LT Std  Roman TR" pitchFamily="34" charset="-94"/>
              </a:rPr>
              <a:t>Muhalefet Liderliği </a:t>
            </a:r>
            <a:r>
              <a:rPr lang="tr-TR" sz="1400" b="1" dirty="0" smtClean="0">
                <a:solidFill>
                  <a:srgbClr val="DE6255"/>
                </a:solidFill>
                <a:latin typeface="Avenir LT Std  Roman TR"/>
                <a:ea typeface="Times New Roman" pitchFamily="18" charset="0"/>
                <a:cs typeface="Times New Roman" pitchFamily="18" charset="0"/>
              </a:rPr>
              <a:t>Görev Onayı Zaman Grafiği  - %</a:t>
            </a:r>
          </a:p>
        </p:txBody>
      </p:sp>
      <p:graphicFrame>
        <p:nvGraphicFramePr>
          <p:cNvPr id="11" name="19 Grafik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8124917"/>
              </p:ext>
            </p:extLst>
          </p:nvPr>
        </p:nvGraphicFramePr>
        <p:xfrm>
          <a:off x="414908" y="1887365"/>
          <a:ext cx="8280000" cy="43651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İçerik Yer Tutucusu"/>
          <p:cNvSpPr>
            <a:spLocks noGrp="1"/>
          </p:cNvSpPr>
          <p:nvPr>
            <p:ph idx="1"/>
          </p:nvPr>
        </p:nvSpPr>
        <p:spPr>
          <a:xfrm>
            <a:off x="405210" y="1066800"/>
            <a:ext cx="8333581" cy="4724400"/>
          </a:xfrm>
          <a:solidFill>
            <a:schemeClr val="bg1"/>
          </a:solidFill>
        </p:spPr>
        <p:txBody>
          <a:bodyPr anchor="ctr">
            <a:normAutofit/>
          </a:bodyPr>
          <a:lstStyle/>
          <a:p>
            <a:pPr marL="450850" indent="-450850">
              <a:lnSpc>
                <a:spcPct val="120000"/>
              </a:lnSpc>
              <a:spcAft>
                <a:spcPts val="600"/>
              </a:spcAft>
              <a:buClrTx/>
              <a:buSzPct val="100000"/>
              <a:buFont typeface="Lucida Sans Unicode" pitchFamily="34" charset="0"/>
              <a:buAutoNum type="arabicPeriod"/>
            </a:pPr>
            <a:r>
              <a:rPr lang="tr-TR" sz="1800" dirty="0" smtClean="0">
                <a:latin typeface="Avenir LT Std  Roman TR" pitchFamily="34" charset="-94"/>
              </a:rPr>
              <a:t>TÜRKİYE’NİN GİDİŞATI, GELECEKTEN BEKLENTİLER VE EKONOMİ YÖNETİMİ</a:t>
            </a:r>
          </a:p>
          <a:p>
            <a:pPr marL="450850" indent="-450850">
              <a:lnSpc>
                <a:spcPct val="120000"/>
              </a:lnSpc>
              <a:spcAft>
                <a:spcPts val="600"/>
              </a:spcAft>
              <a:buSzPct val="100000"/>
              <a:buFont typeface="Lucida Sans Unicode" pitchFamily="34" charset="0"/>
              <a:buAutoNum type="arabicPeriod"/>
            </a:pPr>
            <a:r>
              <a:rPr lang="tr-TR" sz="1800" dirty="0" smtClean="0">
                <a:latin typeface="Avenir LT Std  Roman TR" pitchFamily="34" charset="-94"/>
              </a:rPr>
              <a:t>GÜNDEM </a:t>
            </a:r>
            <a:r>
              <a:rPr lang="tr-TR" sz="1800" dirty="0" smtClean="0">
                <a:latin typeface="Avenir LT Std  Roman TR" pitchFamily="34" charset="-94"/>
              </a:rPr>
              <a:t>KONULARI</a:t>
            </a:r>
          </a:p>
          <a:p>
            <a:pPr marL="450850" indent="-450850">
              <a:lnSpc>
                <a:spcPct val="120000"/>
              </a:lnSpc>
              <a:spcAft>
                <a:spcPts val="600"/>
              </a:spcAft>
              <a:buSzPct val="100000"/>
              <a:buFont typeface="Lucida Sans Unicode" pitchFamily="34" charset="0"/>
              <a:buAutoNum type="arabicPeriod"/>
            </a:pPr>
            <a:r>
              <a:rPr lang="tr-TR" sz="1800" dirty="0" smtClean="0">
                <a:latin typeface="Avenir LT Std  Roman TR" pitchFamily="34" charset="-94"/>
              </a:rPr>
              <a:t>PKK İLE MÜCADELE VE SİYASİ PARTİLER</a:t>
            </a:r>
            <a:endParaRPr lang="tr-TR" sz="1800" dirty="0" smtClean="0">
              <a:latin typeface="Avenir LT Std  Roman TR" pitchFamily="34" charset="-94"/>
            </a:endParaRPr>
          </a:p>
          <a:p>
            <a:pPr marL="450850" indent="-450850">
              <a:lnSpc>
                <a:spcPct val="120000"/>
              </a:lnSpc>
              <a:spcAft>
                <a:spcPts val="600"/>
              </a:spcAft>
              <a:buSzPct val="100000"/>
              <a:buFont typeface="Lucida Sans Unicode" pitchFamily="34" charset="0"/>
              <a:buAutoNum type="arabicPeriod"/>
            </a:pPr>
            <a:r>
              <a:rPr lang="tr-TR" sz="1800" dirty="0" smtClean="0">
                <a:latin typeface="Avenir LT Std  Roman TR" pitchFamily="34" charset="-94"/>
              </a:rPr>
              <a:t>LİDERLERİN </a:t>
            </a:r>
            <a:r>
              <a:rPr lang="tr-TR" sz="1800" dirty="0" smtClean="0">
                <a:latin typeface="Avenir LT Std  Roman TR" pitchFamily="34" charset="-94"/>
              </a:rPr>
              <a:t>GÖREV ONAYI</a:t>
            </a:r>
          </a:p>
          <a:p>
            <a:pPr marL="450850" indent="-450850">
              <a:lnSpc>
                <a:spcPct val="120000"/>
              </a:lnSpc>
              <a:spcAft>
                <a:spcPts val="600"/>
              </a:spcAft>
              <a:buSzPct val="100000"/>
              <a:buFont typeface="Lucida Sans Unicode" pitchFamily="34" charset="0"/>
              <a:buAutoNum type="arabicPeriod"/>
            </a:pPr>
            <a:r>
              <a:rPr lang="tr-TR" sz="1800" dirty="0" smtClean="0">
                <a:latin typeface="Avenir LT Std  Roman TR" pitchFamily="34" charset="-94"/>
              </a:rPr>
              <a:t>OY VERME EĞİLİMİ VE SİYASAL DURUM</a:t>
            </a:r>
          </a:p>
        </p:txBody>
      </p:sp>
      <p:pic>
        <p:nvPicPr>
          <p:cNvPr id="3" name="Picture 2" descr="C:\Users\user\Desktop\Untitle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228600"/>
            <a:ext cx="1219200" cy="330894"/>
          </a:xfrm>
          <a:prstGeom prst="rect">
            <a:avLst/>
          </a:prstGeom>
          <a:noFill/>
        </p:spPr>
      </p:pic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410770-AC89-42B7-9341-1E1886B9DAE2}" type="slidenum">
              <a:rPr lang="tr-TR" smtClean="0"/>
              <a:pPr>
                <a:defRPr/>
              </a:pPr>
              <a:t>3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9170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Başlık"/>
          <p:cNvSpPr txBox="1">
            <a:spLocks/>
          </p:cNvSpPr>
          <p:nvPr/>
        </p:nvSpPr>
        <p:spPr>
          <a:xfrm>
            <a:off x="304800" y="1119095"/>
            <a:ext cx="8534400" cy="574624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tr-TR" sz="2000" b="1" dirty="0" smtClean="0">
                <a:latin typeface="AvenirLTStd Black Bold  TR" pitchFamily="34" charset="-94"/>
              </a:rPr>
              <a:t>Genel Olarak Düşündüğünüzde Devlet Bahçeli'nin Muhalefet Partisi Liderliği  Görevini Yapış Tarzını Onaylıyor musunuz?</a:t>
            </a:r>
            <a:endParaRPr lang="tr-TR" sz="2000" dirty="0">
              <a:latin typeface="AvenirLTStd Black Bold  TR" pitchFamily="34" charset="-94"/>
            </a:endParaRPr>
          </a:p>
        </p:txBody>
      </p:sp>
      <p:sp>
        <p:nvSpPr>
          <p:cNvPr id="7" name="6 Metin kutusu"/>
          <p:cNvSpPr txBox="1">
            <a:spLocks noChangeArrowheads="1"/>
          </p:cNvSpPr>
          <p:nvPr/>
        </p:nvSpPr>
        <p:spPr bwMode="auto">
          <a:xfrm>
            <a:off x="785813" y="214313"/>
            <a:ext cx="81438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tr-TR" sz="1200" b="1" dirty="0" smtClean="0">
                <a:solidFill>
                  <a:srgbClr val="DE6255"/>
                </a:solidFill>
                <a:latin typeface="Avenir LT Std  Roman TR"/>
              </a:rPr>
              <a:t>Liderlerin Görev Onayı</a:t>
            </a:r>
            <a:endParaRPr lang="tr-TR" sz="1200" dirty="0">
              <a:solidFill>
                <a:srgbClr val="DE6255"/>
              </a:solidFill>
              <a:latin typeface="Avenir LT Std  Roman TR"/>
            </a:endParaRPr>
          </a:p>
        </p:txBody>
      </p:sp>
      <p:pic>
        <p:nvPicPr>
          <p:cNvPr id="9" name="Picture 2" descr="C:\Users\user\Desktop\Untitl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8600"/>
            <a:ext cx="1219200" cy="330894"/>
          </a:xfrm>
          <a:prstGeom prst="rect">
            <a:avLst/>
          </a:prstGeom>
          <a:noFill/>
        </p:spPr>
      </p:pic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2425194" y="3223895"/>
            <a:ext cx="4293611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kumimoji="0" lang="tr-TR" sz="1300" b="1" i="0" u="none" strike="noStrike" cap="none" normalizeH="0" baseline="0" dirty="0" smtClean="0">
                <a:ln>
                  <a:noFill/>
                </a:ln>
                <a:solidFill>
                  <a:srgbClr val="DE6255"/>
                </a:solidFill>
                <a:effectLst/>
                <a:latin typeface="Avenir LT Std  Roman TR"/>
                <a:ea typeface="Times New Roman" pitchFamily="18" charset="0"/>
                <a:cs typeface="Times New Roman" pitchFamily="18" charset="0"/>
              </a:rPr>
              <a:t>(</a:t>
            </a:r>
            <a:r>
              <a:rPr lang="tr-TR" sz="1300" b="1" dirty="0" smtClean="0">
                <a:solidFill>
                  <a:srgbClr val="DE6255"/>
                </a:solidFill>
                <a:latin typeface="Avenir LT Std  Roman TR"/>
                <a:ea typeface="Times New Roman" pitchFamily="18" charset="0"/>
                <a:cs typeface="Times New Roman" pitchFamily="18" charset="0"/>
              </a:rPr>
              <a:t>Son Seçimlerde Oy Verilen Partiye Göre Dağılım</a:t>
            </a:r>
            <a:r>
              <a:rPr kumimoji="0" lang="tr-TR" sz="1300" b="1" i="0" u="none" strike="noStrike" cap="none" normalizeH="0" baseline="0" dirty="0" smtClean="0">
                <a:ln>
                  <a:noFill/>
                </a:ln>
                <a:solidFill>
                  <a:srgbClr val="DE6255"/>
                </a:solidFill>
                <a:effectLst/>
                <a:latin typeface="Avenir LT Std  Roman TR"/>
                <a:ea typeface="Times New Roman" pitchFamily="18" charset="0"/>
                <a:cs typeface="Times New Roman" pitchFamily="18" charset="0"/>
              </a:rPr>
              <a:t> %)</a:t>
            </a:r>
            <a:endParaRPr kumimoji="0" lang="tr-TR" sz="1300" b="0" i="0" u="none" strike="noStrike" cap="none" normalizeH="0" baseline="0" dirty="0" smtClean="0">
              <a:ln>
                <a:noFill/>
              </a:ln>
              <a:solidFill>
                <a:srgbClr val="DE6255"/>
              </a:solidFill>
              <a:effectLst/>
              <a:latin typeface="Avenir LT Std  Roman TR"/>
            </a:endParaRPr>
          </a:p>
        </p:txBody>
      </p:sp>
      <p:graphicFrame>
        <p:nvGraphicFramePr>
          <p:cNvPr id="12" name="11 Tablo"/>
          <p:cNvGraphicFramePr>
            <a:graphicFrameLocks noGrp="1"/>
          </p:cNvGraphicFramePr>
          <p:nvPr/>
        </p:nvGraphicFramePr>
        <p:xfrm>
          <a:off x="1583765" y="3608705"/>
          <a:ext cx="5976470" cy="2466975"/>
        </p:xfrm>
        <a:graphic>
          <a:graphicData uri="http://schemas.openxmlformats.org/drawingml/2006/table">
            <a:tbl>
              <a:tblPr/>
              <a:tblGrid>
                <a:gridCol w="1404000"/>
                <a:gridCol w="1476000"/>
                <a:gridCol w="1368000"/>
                <a:gridCol w="864235"/>
                <a:gridCol w="864235"/>
              </a:tblGrid>
              <a:tr h="4318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Calibri"/>
                        </a:rPr>
                        <a:t> </a:t>
                      </a:r>
                      <a:endParaRPr lang="tr-TR" sz="1400" b="0" dirty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3810" algn="ctr"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latin typeface="Avenir LT Std  Roman TR" pitchFamily="34" charset="-94"/>
                          <a:ea typeface="Times New Roman"/>
                          <a:cs typeface="Times New Roman"/>
                        </a:rPr>
                        <a:t>Evet</a:t>
                      </a:r>
                      <a:r>
                        <a:rPr lang="tr-TR" sz="1400" baseline="0" dirty="0" smtClean="0">
                          <a:latin typeface="Avenir LT Std  Roman TR" pitchFamily="34" charset="-94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indent="-3810" algn="ctr">
                        <a:spcAft>
                          <a:spcPts val="0"/>
                        </a:spcAft>
                      </a:pPr>
                      <a:r>
                        <a:rPr lang="tr-TR" sz="1400" baseline="0" dirty="0" smtClean="0">
                          <a:latin typeface="Avenir LT Std  Roman TR" pitchFamily="34" charset="-94"/>
                          <a:ea typeface="Times New Roman"/>
                          <a:cs typeface="Times New Roman"/>
                        </a:rPr>
                        <a:t>onaylıyorum</a:t>
                      </a:r>
                      <a:endParaRPr lang="tr-TR" sz="1400" dirty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15875" algn="ctr"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latin typeface="Avenir LT Std  Roman TR" pitchFamily="34" charset="-94"/>
                          <a:ea typeface="Times New Roman"/>
                          <a:cs typeface="Times New Roman"/>
                        </a:rPr>
                        <a:t>Hayır onaylamıyorum</a:t>
                      </a:r>
                      <a:endParaRPr lang="tr-TR" sz="1400" dirty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940" marR="16510" indent="-27940" algn="ctr"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latin typeface="Avenir LT Std  Roman TR" pitchFamily="34" charset="-94"/>
                          <a:ea typeface="Times New Roman"/>
                          <a:cs typeface="Times New Roman"/>
                        </a:rPr>
                        <a:t>FY/CY</a:t>
                      </a:r>
                      <a:endParaRPr lang="tr-TR" sz="1400" dirty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0" dirty="0" smtClean="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Calibri"/>
                        </a:rPr>
                        <a:t>Toplam</a:t>
                      </a:r>
                      <a:endParaRPr lang="tr-TR" sz="1400" b="0" dirty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latin typeface="Avenir LT Std  Roman TR"/>
                          <a:ea typeface="Times New Roman"/>
                          <a:cs typeface="Times New Roman"/>
                        </a:rPr>
                        <a:t>AKP</a:t>
                      </a:r>
                      <a:endParaRPr lang="tr-TR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venir LT Std  Roman TR"/>
                        </a:rPr>
                        <a:t>4,3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88,7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7,0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-149225" algn="ctr"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Times New Roman"/>
                        </a:rPr>
                        <a:t>100</a:t>
                      </a:r>
                      <a:endParaRPr lang="tr-TR" sz="1400" b="0" dirty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latin typeface="Avenir LT Std  Roman TR"/>
                          <a:ea typeface="Times New Roman"/>
                          <a:cs typeface="Times New Roman"/>
                        </a:rPr>
                        <a:t>CHP</a:t>
                      </a:r>
                      <a:endParaRPr lang="tr-TR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6,3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87,5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6,3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indent="-149225" algn="ctr"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Times New Roman"/>
                        </a:rPr>
                        <a:t>100</a:t>
                      </a:r>
                      <a:endParaRPr lang="tr-TR" sz="1400" b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venir LT Std  Roman TR"/>
                          <a:ea typeface="Times New Roman"/>
                          <a:cs typeface="Times New Roman"/>
                        </a:rPr>
                        <a:t>MHP</a:t>
                      </a:r>
                      <a:endParaRPr lang="tr-T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73,9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20,7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5,4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-149225" algn="ctr"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Times New Roman"/>
                        </a:rPr>
                        <a:t>100</a:t>
                      </a:r>
                      <a:endParaRPr lang="tr-TR" sz="1400" b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latin typeface="Avenir LT Std  Roman TR"/>
                          <a:ea typeface="Times New Roman"/>
                          <a:cs typeface="Times New Roman"/>
                        </a:rPr>
                        <a:t>HDP</a:t>
                      </a:r>
                      <a:endParaRPr lang="tr-TR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1,3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95,3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3,5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indent="-149225" algn="ctr"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Times New Roman"/>
                        </a:rPr>
                        <a:t>100</a:t>
                      </a:r>
                      <a:endParaRPr lang="tr-TR" sz="1400" b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smtClean="0">
                          <a:solidFill>
                            <a:srgbClr val="000000"/>
                          </a:solidFill>
                          <a:latin typeface="Avenir LT Std  Roman TR"/>
                          <a:ea typeface="Times New Roman"/>
                          <a:cs typeface="Times New Roman"/>
                        </a:rPr>
                        <a:t>SP</a:t>
                      </a:r>
                      <a:endParaRPr lang="tr-TR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2,3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93,0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4,7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-149225" algn="ctr"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Times New Roman"/>
                        </a:rPr>
                        <a:t>100</a:t>
                      </a:r>
                      <a:endParaRPr lang="tr-TR" sz="1400" b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venir LT Std  Roman TR"/>
                          <a:ea typeface="Times New Roman"/>
                          <a:cs typeface="Times New Roman"/>
                        </a:rPr>
                        <a:t>Diğer</a:t>
                      </a:r>
                      <a:endParaRPr lang="tr-T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8,2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91,8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>
                        <a:solidFill>
                          <a:srgbClr val="000000"/>
                        </a:solidFill>
                        <a:latin typeface="Avenir LT Std  Roman TR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indent="-149225" algn="ctr"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Times New Roman"/>
                        </a:rPr>
                        <a:t>100</a:t>
                      </a:r>
                      <a:endParaRPr lang="tr-TR" sz="1400" b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venir LT Std  Roman TR"/>
                          <a:ea typeface="Times New Roman"/>
                          <a:cs typeface="Times New Roman"/>
                        </a:rPr>
                        <a:t>Cevap yok</a:t>
                      </a:r>
                      <a:endParaRPr lang="tr-T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5,4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60,8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33,8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-149225" algn="ctr"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Times New Roman"/>
                        </a:rPr>
                        <a:t>100</a:t>
                      </a:r>
                      <a:endParaRPr lang="tr-TR" sz="1400" b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venir LT Std  Roman TR"/>
                          <a:ea typeface="Times New Roman"/>
                          <a:cs typeface="Times New Roman"/>
                        </a:rPr>
                        <a:t>Protesto oy</a:t>
                      </a:r>
                      <a:endParaRPr lang="tr-T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10,0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69,6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20,5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indent="-149225" algn="ctr"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Times New Roman"/>
                        </a:rPr>
                        <a:t>100</a:t>
                      </a:r>
                      <a:endParaRPr lang="tr-TR" sz="1400" b="0" dirty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latin typeface="AvenirLTStd Black Bold  TR"/>
                          <a:ea typeface="Times New Roman"/>
                          <a:cs typeface="Calibri"/>
                        </a:rPr>
                        <a:t>ORTALAMA</a:t>
                      </a:r>
                      <a:endParaRPr lang="tr-TR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15,0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76,5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Avenir LT Std  Roman TR"/>
                        </a:rPr>
                        <a:t>8,6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-149225" algn="ctr"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Times New Roman"/>
                        </a:rPr>
                        <a:t>100</a:t>
                      </a:r>
                      <a:endParaRPr lang="tr-TR" sz="1400" b="1" dirty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8" name="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410770-AC89-42B7-9341-1E1886B9DAE2}" type="slidenum">
              <a:rPr lang="tr-TR" smtClean="0"/>
              <a:pPr>
                <a:defRPr/>
              </a:pPr>
              <a:t>30</a:t>
            </a:fld>
            <a:endParaRPr lang="tr-TR" dirty="0"/>
          </a:p>
        </p:txBody>
      </p:sp>
      <p:graphicFrame>
        <p:nvGraphicFramePr>
          <p:cNvPr id="11" name="49 Grafik"/>
          <p:cNvGraphicFramePr>
            <a:graphicFrameLocks/>
          </p:cNvGraphicFramePr>
          <p:nvPr/>
        </p:nvGraphicFramePr>
        <p:xfrm>
          <a:off x="1602000" y="1447800"/>
          <a:ext cx="5940000" cy="19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Başlık"/>
          <p:cNvSpPr txBox="1">
            <a:spLocks/>
          </p:cNvSpPr>
          <p:nvPr/>
        </p:nvSpPr>
        <p:spPr>
          <a:xfrm>
            <a:off x="304800" y="873176"/>
            <a:ext cx="8534400" cy="574624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tr-TR" sz="2200" b="1" dirty="0">
                <a:latin typeface="AvenirLTStd Black Bold  TR" pitchFamily="34" charset="-94"/>
              </a:rPr>
              <a:t>M</a:t>
            </a:r>
            <a:r>
              <a:rPr lang="tr-TR" sz="2200" b="1" dirty="0" smtClean="0">
                <a:latin typeface="AvenirLTStd Black Bold  TR" pitchFamily="34" charset="-94"/>
              </a:rPr>
              <a:t>HP Genel Başkanı Devlet Bahçeli'nin Görev Onayı</a:t>
            </a:r>
            <a:endParaRPr lang="tr-TR" sz="2200" dirty="0">
              <a:latin typeface="AvenirLTStd Black Bold  TR" pitchFamily="34" charset="-94"/>
            </a:endParaRPr>
          </a:p>
        </p:txBody>
      </p:sp>
      <p:sp>
        <p:nvSpPr>
          <p:cNvPr id="7" name="6 Metin kutusu"/>
          <p:cNvSpPr txBox="1">
            <a:spLocks noChangeArrowheads="1"/>
          </p:cNvSpPr>
          <p:nvPr/>
        </p:nvSpPr>
        <p:spPr bwMode="auto">
          <a:xfrm>
            <a:off x="785813" y="214313"/>
            <a:ext cx="81438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tr-TR" sz="1200" b="1" dirty="0" smtClean="0">
                <a:solidFill>
                  <a:srgbClr val="DE6255"/>
                </a:solidFill>
                <a:latin typeface="Avenir LT Std  Roman TR"/>
              </a:rPr>
              <a:t>Liderlerin Görev Onayı</a:t>
            </a:r>
            <a:endParaRPr lang="tr-TR" sz="1200" dirty="0">
              <a:solidFill>
                <a:srgbClr val="DE6255"/>
              </a:solidFill>
              <a:latin typeface="Avenir LT Std  Roman TR"/>
            </a:endParaRPr>
          </a:p>
        </p:txBody>
      </p:sp>
      <p:pic>
        <p:nvPicPr>
          <p:cNvPr id="9" name="Picture 2" descr="C:\Users\user\Desktop\Untitl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8600"/>
            <a:ext cx="1219200" cy="330894"/>
          </a:xfrm>
          <a:prstGeom prst="rect">
            <a:avLst/>
          </a:prstGeom>
          <a:noFill/>
        </p:spPr>
      </p:pic>
      <p:sp>
        <p:nvSpPr>
          <p:cNvPr id="8" name="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410770-AC89-42B7-9341-1E1886B9DAE2}" type="slidenum">
              <a:rPr lang="tr-TR" smtClean="0"/>
              <a:pPr>
                <a:defRPr/>
              </a:pPr>
              <a:t>31</a:t>
            </a:fld>
            <a:endParaRPr lang="tr-TR" dirty="0"/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972000" y="1412776"/>
            <a:ext cx="7200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tabLst>
                <a:tab pos="2781300" algn="l"/>
              </a:tabLst>
            </a:pPr>
            <a:r>
              <a:rPr lang="tr-TR" sz="1400" b="1" dirty="0" smtClean="0">
                <a:solidFill>
                  <a:srgbClr val="DE6255"/>
                </a:solidFill>
                <a:latin typeface="Avenir LT Std  Roman TR"/>
                <a:ea typeface="Times New Roman" pitchFamily="18" charset="0"/>
                <a:cs typeface="Times New Roman" pitchFamily="18" charset="0"/>
              </a:rPr>
              <a:t>Aralık 2007 Eylül 2015 </a:t>
            </a:r>
            <a:r>
              <a:rPr lang="tr-TR" sz="1400" b="1" dirty="0" smtClean="0">
                <a:solidFill>
                  <a:srgbClr val="DE6255"/>
                </a:solidFill>
                <a:latin typeface="Avenir LT Std  Roman TR" pitchFamily="34" charset="-94"/>
              </a:rPr>
              <a:t>Muhalefet Liderliği </a:t>
            </a:r>
            <a:r>
              <a:rPr lang="tr-TR" sz="1400" b="1" dirty="0" smtClean="0">
                <a:solidFill>
                  <a:srgbClr val="DE6255"/>
                </a:solidFill>
                <a:latin typeface="Avenir LT Std  Roman TR"/>
                <a:ea typeface="Times New Roman" pitchFamily="18" charset="0"/>
                <a:cs typeface="Times New Roman" pitchFamily="18" charset="0"/>
              </a:rPr>
              <a:t>Görev Onayı Zaman Grafiği  - %</a:t>
            </a:r>
          </a:p>
        </p:txBody>
      </p:sp>
      <p:graphicFrame>
        <p:nvGraphicFramePr>
          <p:cNvPr id="11" name="21 Grafik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1295205"/>
              </p:ext>
            </p:extLst>
          </p:nvPr>
        </p:nvGraphicFramePr>
        <p:xfrm>
          <a:off x="342000" y="1617085"/>
          <a:ext cx="8460000" cy="45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Başlık"/>
          <p:cNvSpPr txBox="1">
            <a:spLocks/>
          </p:cNvSpPr>
          <p:nvPr/>
        </p:nvSpPr>
        <p:spPr>
          <a:xfrm>
            <a:off x="304800" y="1049071"/>
            <a:ext cx="8534400" cy="574624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tr-TR" sz="2000" b="1" dirty="0" smtClean="0">
                <a:latin typeface="AvenirLTStd Black Bold  TR" pitchFamily="34" charset="-94"/>
              </a:rPr>
              <a:t>Genel Olarak Düşündüğünüzde Selahattin Demirtaş'ın Muhalefet Partisi Liderliği  Görevini Yapış Tarzını Onaylıyor musunuz?</a:t>
            </a:r>
            <a:endParaRPr lang="tr-TR" sz="2000" dirty="0">
              <a:latin typeface="AvenirLTStd Black Bold  TR" pitchFamily="34" charset="-94"/>
            </a:endParaRPr>
          </a:p>
        </p:txBody>
      </p:sp>
      <p:sp>
        <p:nvSpPr>
          <p:cNvPr id="7" name="6 Metin kutusu"/>
          <p:cNvSpPr txBox="1">
            <a:spLocks noChangeArrowheads="1"/>
          </p:cNvSpPr>
          <p:nvPr/>
        </p:nvSpPr>
        <p:spPr bwMode="auto">
          <a:xfrm>
            <a:off x="785813" y="214313"/>
            <a:ext cx="81438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tr-TR" sz="1200" b="1" dirty="0" smtClean="0">
                <a:solidFill>
                  <a:srgbClr val="DE6255"/>
                </a:solidFill>
                <a:latin typeface="Avenir LT Std  Roman TR"/>
              </a:rPr>
              <a:t>Liderlerin Görev Onayı</a:t>
            </a:r>
            <a:endParaRPr lang="tr-TR" sz="1200" dirty="0">
              <a:solidFill>
                <a:srgbClr val="DE6255"/>
              </a:solidFill>
              <a:latin typeface="Avenir LT Std  Roman TR"/>
            </a:endParaRPr>
          </a:p>
        </p:txBody>
      </p:sp>
      <p:pic>
        <p:nvPicPr>
          <p:cNvPr id="9" name="Picture 2" descr="C:\Users\user\Desktop\Untitl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8600"/>
            <a:ext cx="1219200" cy="330894"/>
          </a:xfrm>
          <a:prstGeom prst="rect">
            <a:avLst/>
          </a:prstGeom>
          <a:noFill/>
        </p:spPr>
      </p:pic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2441630" y="3140770"/>
            <a:ext cx="4293611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kumimoji="0" lang="tr-TR" sz="1300" b="1" i="0" u="none" strike="noStrike" cap="none" normalizeH="0" baseline="0" dirty="0" smtClean="0">
                <a:ln>
                  <a:noFill/>
                </a:ln>
                <a:solidFill>
                  <a:srgbClr val="DE6255"/>
                </a:solidFill>
                <a:effectLst/>
                <a:latin typeface="Avenir LT Std  Roman TR"/>
                <a:ea typeface="Times New Roman" pitchFamily="18" charset="0"/>
                <a:cs typeface="Times New Roman" pitchFamily="18" charset="0"/>
              </a:rPr>
              <a:t>(</a:t>
            </a:r>
            <a:r>
              <a:rPr lang="tr-TR" sz="1300" b="1" dirty="0" smtClean="0">
                <a:solidFill>
                  <a:srgbClr val="DE6255"/>
                </a:solidFill>
                <a:latin typeface="Avenir LT Std  Roman TR"/>
                <a:ea typeface="Times New Roman" pitchFamily="18" charset="0"/>
                <a:cs typeface="Times New Roman" pitchFamily="18" charset="0"/>
              </a:rPr>
              <a:t>Son Seçimlerde Oy Verilen Partiye Göre Dağılım</a:t>
            </a:r>
            <a:r>
              <a:rPr kumimoji="0" lang="tr-TR" sz="1300" b="1" i="0" u="none" strike="noStrike" cap="none" normalizeH="0" baseline="0" dirty="0" smtClean="0">
                <a:ln>
                  <a:noFill/>
                </a:ln>
                <a:solidFill>
                  <a:srgbClr val="DE6255"/>
                </a:solidFill>
                <a:effectLst/>
                <a:latin typeface="Avenir LT Std  Roman TR"/>
                <a:ea typeface="Times New Roman" pitchFamily="18" charset="0"/>
                <a:cs typeface="Times New Roman" pitchFamily="18" charset="0"/>
              </a:rPr>
              <a:t> %)</a:t>
            </a:r>
            <a:endParaRPr kumimoji="0" lang="tr-TR" sz="1300" b="0" i="0" u="none" strike="noStrike" cap="none" normalizeH="0" baseline="0" dirty="0" smtClean="0">
              <a:ln>
                <a:noFill/>
              </a:ln>
              <a:solidFill>
                <a:srgbClr val="DE6255"/>
              </a:solidFill>
              <a:effectLst/>
              <a:latin typeface="Avenir LT Std  Roman TR"/>
            </a:endParaRPr>
          </a:p>
        </p:txBody>
      </p:sp>
      <p:graphicFrame>
        <p:nvGraphicFramePr>
          <p:cNvPr id="12" name="11 Tablo"/>
          <p:cNvGraphicFramePr>
            <a:graphicFrameLocks noGrp="1"/>
          </p:cNvGraphicFramePr>
          <p:nvPr/>
        </p:nvGraphicFramePr>
        <p:xfrm>
          <a:off x="1600200" y="3608705"/>
          <a:ext cx="5976470" cy="2466975"/>
        </p:xfrm>
        <a:graphic>
          <a:graphicData uri="http://schemas.openxmlformats.org/drawingml/2006/table">
            <a:tbl>
              <a:tblPr/>
              <a:tblGrid>
                <a:gridCol w="1404000"/>
                <a:gridCol w="1476000"/>
                <a:gridCol w="1368000"/>
                <a:gridCol w="864235"/>
                <a:gridCol w="864235"/>
              </a:tblGrid>
              <a:tr h="4318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Calibri"/>
                        </a:rPr>
                        <a:t> </a:t>
                      </a:r>
                      <a:endParaRPr lang="tr-TR" sz="1400" b="0" dirty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3810" algn="ctr"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latin typeface="Avenir LT Std  Roman TR" pitchFamily="34" charset="-94"/>
                          <a:ea typeface="Times New Roman"/>
                          <a:cs typeface="Times New Roman"/>
                        </a:rPr>
                        <a:t>Evet</a:t>
                      </a:r>
                      <a:r>
                        <a:rPr lang="tr-TR" sz="1400" baseline="0" dirty="0" smtClean="0">
                          <a:latin typeface="Avenir LT Std  Roman TR" pitchFamily="34" charset="-94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indent="-3810" algn="ctr">
                        <a:spcAft>
                          <a:spcPts val="0"/>
                        </a:spcAft>
                      </a:pPr>
                      <a:r>
                        <a:rPr lang="tr-TR" sz="1400" baseline="0" dirty="0" smtClean="0">
                          <a:latin typeface="Avenir LT Std  Roman TR" pitchFamily="34" charset="-94"/>
                          <a:ea typeface="Times New Roman"/>
                          <a:cs typeface="Times New Roman"/>
                        </a:rPr>
                        <a:t>onaylıyorum</a:t>
                      </a:r>
                      <a:endParaRPr lang="tr-TR" sz="1400" dirty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15875" algn="ctr"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latin typeface="Avenir LT Std  Roman TR" pitchFamily="34" charset="-94"/>
                          <a:ea typeface="Times New Roman"/>
                          <a:cs typeface="Times New Roman"/>
                        </a:rPr>
                        <a:t>Hayır onaylamıyorum</a:t>
                      </a:r>
                      <a:endParaRPr lang="tr-TR" sz="1400" dirty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940" marR="16510" indent="-27940" algn="ctr"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latin typeface="Avenir LT Std  Roman TR" pitchFamily="34" charset="-94"/>
                          <a:ea typeface="Times New Roman"/>
                          <a:cs typeface="Times New Roman"/>
                        </a:rPr>
                        <a:t>FY/CY</a:t>
                      </a:r>
                      <a:endParaRPr lang="tr-TR" sz="1400" dirty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0" dirty="0" smtClean="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Calibri"/>
                        </a:rPr>
                        <a:t>Toplam</a:t>
                      </a:r>
                      <a:endParaRPr lang="tr-TR" sz="1400" b="0" dirty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venir LT Std  Roman TR"/>
                          <a:ea typeface="Times New Roman"/>
                          <a:cs typeface="Times New Roman"/>
                        </a:rPr>
                        <a:t>AKP</a:t>
                      </a:r>
                      <a:endParaRPr lang="tr-T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venir LT Std  Roman TR"/>
                        </a:rPr>
                        <a:t>5,0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87,9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7,0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venir LT Std  Roman TR"/>
                          <a:ea typeface="Times New Roman"/>
                          <a:cs typeface="Times New Roman"/>
                        </a:rPr>
                        <a:t>100</a:t>
                      </a:r>
                      <a:endParaRPr lang="tr-T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venir LT Std  Roman TR"/>
                          <a:ea typeface="Times New Roman"/>
                          <a:cs typeface="Times New Roman"/>
                        </a:rPr>
                        <a:t>CHP</a:t>
                      </a:r>
                      <a:endParaRPr lang="tr-T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16,3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77,2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6,6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venir LT Std  Roman TR"/>
                          <a:ea typeface="Times New Roman"/>
                          <a:cs typeface="Times New Roman"/>
                        </a:rPr>
                        <a:t>100</a:t>
                      </a:r>
                      <a:endParaRPr lang="tr-T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venir LT Std  Roman TR"/>
                          <a:ea typeface="Times New Roman"/>
                          <a:cs typeface="Times New Roman"/>
                        </a:rPr>
                        <a:t>MHP</a:t>
                      </a:r>
                      <a:endParaRPr lang="tr-T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2,2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92,1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5,7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venir LT Std  Roman TR"/>
                          <a:ea typeface="Times New Roman"/>
                          <a:cs typeface="Times New Roman"/>
                        </a:rPr>
                        <a:t>100</a:t>
                      </a:r>
                      <a:endParaRPr lang="tr-T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latin typeface="Avenir LT Std  Roman TR"/>
                          <a:ea typeface="Times New Roman"/>
                          <a:cs typeface="Times New Roman"/>
                        </a:rPr>
                        <a:t>HDP</a:t>
                      </a:r>
                      <a:endParaRPr lang="tr-TR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92,8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5,0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2,2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venir LT Std  Roman TR"/>
                          <a:ea typeface="Times New Roman"/>
                          <a:cs typeface="Times New Roman"/>
                        </a:rPr>
                        <a:t>100</a:t>
                      </a:r>
                      <a:endParaRPr lang="tr-T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smtClean="0">
                          <a:solidFill>
                            <a:srgbClr val="000000"/>
                          </a:solidFill>
                          <a:latin typeface="Avenir LT Std  Roman TR"/>
                          <a:ea typeface="Times New Roman"/>
                          <a:cs typeface="Times New Roman"/>
                        </a:rPr>
                        <a:t>SP</a:t>
                      </a:r>
                      <a:endParaRPr lang="tr-TR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2,3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90,7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7,0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venir LT Std  Roman TR"/>
                          <a:ea typeface="Times New Roman"/>
                          <a:cs typeface="Times New Roman"/>
                        </a:rPr>
                        <a:t>100</a:t>
                      </a:r>
                      <a:endParaRPr lang="tr-T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venir LT Std  Roman TR"/>
                          <a:ea typeface="Times New Roman"/>
                          <a:cs typeface="Times New Roman"/>
                        </a:rPr>
                        <a:t>Diğer</a:t>
                      </a:r>
                      <a:endParaRPr lang="tr-T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16,3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79,6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4,1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venir LT Std  Roman TR"/>
                          <a:ea typeface="Times New Roman"/>
                          <a:cs typeface="Times New Roman"/>
                        </a:rPr>
                        <a:t>100</a:t>
                      </a:r>
                      <a:endParaRPr lang="tr-T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venir LT Std  Roman TR"/>
                          <a:ea typeface="Times New Roman"/>
                          <a:cs typeface="Times New Roman"/>
                        </a:rPr>
                        <a:t>Cevap yok</a:t>
                      </a:r>
                      <a:endParaRPr lang="tr-T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12,0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58,7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29,3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venir LT Std  Roman TR"/>
                          <a:ea typeface="Times New Roman"/>
                          <a:cs typeface="Times New Roman"/>
                        </a:rPr>
                        <a:t>100</a:t>
                      </a:r>
                      <a:endParaRPr lang="tr-T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latin typeface="Avenir LT Std  Roman TR"/>
                          <a:ea typeface="Times New Roman"/>
                          <a:cs typeface="Times New Roman"/>
                        </a:rPr>
                        <a:t>Protesto oy</a:t>
                      </a:r>
                      <a:endParaRPr lang="tr-TR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6,6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74,8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18,6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venir LT Std  Roman TR"/>
                          <a:ea typeface="Times New Roman"/>
                          <a:cs typeface="Times New Roman"/>
                        </a:rPr>
                        <a:t>100</a:t>
                      </a:r>
                      <a:endParaRPr lang="tr-T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latin typeface="AvenirLTStd Black Bold  TR"/>
                          <a:ea typeface="Times New Roman"/>
                          <a:cs typeface="Calibri"/>
                        </a:rPr>
                        <a:t>ORTALAMA</a:t>
                      </a:r>
                      <a:endParaRPr lang="tr-TR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17,2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74,5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Avenir LT Std  Roman TR"/>
                        </a:rPr>
                        <a:t>8,3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rgbClr val="000000"/>
                          </a:solidFill>
                          <a:latin typeface="Avenir LT Std  Roman TR"/>
                          <a:ea typeface="Times New Roman"/>
                          <a:cs typeface="Times New Roman"/>
                        </a:rPr>
                        <a:t>100</a:t>
                      </a:r>
                      <a:endParaRPr lang="tr-TR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8" name="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410770-AC89-42B7-9341-1E1886B9DAE2}" type="slidenum">
              <a:rPr lang="tr-TR" smtClean="0"/>
              <a:pPr>
                <a:defRPr/>
              </a:pPr>
              <a:t>32</a:t>
            </a:fld>
            <a:endParaRPr lang="tr-TR" dirty="0"/>
          </a:p>
        </p:txBody>
      </p:sp>
      <p:graphicFrame>
        <p:nvGraphicFramePr>
          <p:cNvPr id="11" name="49 Grafik"/>
          <p:cNvGraphicFramePr>
            <a:graphicFrameLocks/>
          </p:cNvGraphicFramePr>
          <p:nvPr/>
        </p:nvGraphicFramePr>
        <p:xfrm>
          <a:off x="1602000" y="1371600"/>
          <a:ext cx="5940000" cy="19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Başlık"/>
          <p:cNvSpPr txBox="1">
            <a:spLocks/>
          </p:cNvSpPr>
          <p:nvPr/>
        </p:nvSpPr>
        <p:spPr>
          <a:xfrm>
            <a:off x="304800" y="873176"/>
            <a:ext cx="8534400" cy="574624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tr-TR" sz="2000" b="1" dirty="0" smtClean="0">
                <a:latin typeface="AvenirLTStd Black Bold  TR" pitchFamily="34" charset="-94"/>
              </a:rPr>
              <a:t>Genel Olarak Düşündüğünüzde Selahattin Demirtaş'ın Muhalefet Partisi Liderliği  Görevini Yapış Tarzını Onaylıyor musunuz?</a:t>
            </a:r>
            <a:endParaRPr lang="tr-TR" sz="2000" dirty="0">
              <a:latin typeface="AvenirLTStd Black Bold  TR" pitchFamily="34" charset="-94"/>
            </a:endParaRPr>
          </a:p>
        </p:txBody>
      </p:sp>
      <p:sp>
        <p:nvSpPr>
          <p:cNvPr id="7" name="6 Metin kutusu"/>
          <p:cNvSpPr txBox="1">
            <a:spLocks noChangeArrowheads="1"/>
          </p:cNvSpPr>
          <p:nvPr/>
        </p:nvSpPr>
        <p:spPr bwMode="auto">
          <a:xfrm>
            <a:off x="785813" y="214313"/>
            <a:ext cx="81438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tr-TR" sz="1200" b="1" dirty="0" smtClean="0">
                <a:solidFill>
                  <a:srgbClr val="DE6255"/>
                </a:solidFill>
                <a:latin typeface="Avenir LT Std  Roman TR"/>
              </a:rPr>
              <a:t>Liderlerin Görev Onayı</a:t>
            </a:r>
            <a:endParaRPr lang="tr-TR" sz="1200" dirty="0">
              <a:solidFill>
                <a:srgbClr val="DE6255"/>
              </a:solidFill>
              <a:latin typeface="Avenir LT Std  Roman TR"/>
            </a:endParaRPr>
          </a:p>
        </p:txBody>
      </p:sp>
      <p:pic>
        <p:nvPicPr>
          <p:cNvPr id="9" name="Picture 2" descr="C:\Users\user\Desktop\Untitl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8600"/>
            <a:ext cx="1219200" cy="330894"/>
          </a:xfrm>
          <a:prstGeom prst="rect">
            <a:avLst/>
          </a:prstGeom>
          <a:noFill/>
        </p:spPr>
      </p:pic>
      <p:sp>
        <p:nvSpPr>
          <p:cNvPr id="8" name="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410770-AC89-42B7-9341-1E1886B9DAE2}" type="slidenum">
              <a:rPr lang="tr-TR" smtClean="0"/>
              <a:pPr>
                <a:defRPr/>
              </a:pPr>
              <a:t>33</a:t>
            </a:fld>
            <a:endParaRPr lang="tr-TR" dirty="0"/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972000" y="1524000"/>
            <a:ext cx="7200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tabLst>
                <a:tab pos="2781300" algn="l"/>
              </a:tabLst>
            </a:pPr>
            <a:r>
              <a:rPr lang="tr-TR" sz="1400" b="1" dirty="0" smtClean="0">
                <a:solidFill>
                  <a:srgbClr val="DE6255"/>
                </a:solidFill>
                <a:latin typeface="Avenir LT Std  Roman TR"/>
                <a:ea typeface="Times New Roman" pitchFamily="18" charset="0"/>
                <a:cs typeface="Times New Roman" pitchFamily="18" charset="0"/>
              </a:rPr>
              <a:t>Aralık 2013 / Eylül 2015 </a:t>
            </a:r>
            <a:r>
              <a:rPr lang="tr-TR" sz="1400" b="1" dirty="0" smtClean="0">
                <a:solidFill>
                  <a:srgbClr val="DE6255"/>
                </a:solidFill>
                <a:latin typeface="Avenir LT Std  Roman TR" pitchFamily="34" charset="-94"/>
              </a:rPr>
              <a:t>Muhalefet Liderliği </a:t>
            </a:r>
            <a:r>
              <a:rPr lang="tr-TR" sz="1400" b="1" dirty="0" smtClean="0">
                <a:solidFill>
                  <a:srgbClr val="DE6255"/>
                </a:solidFill>
                <a:latin typeface="Avenir LT Std  Roman TR"/>
                <a:ea typeface="Times New Roman" pitchFamily="18" charset="0"/>
                <a:cs typeface="Times New Roman" pitchFamily="18" charset="0"/>
              </a:rPr>
              <a:t>Görev Onayı Zaman Grafiği  - %</a:t>
            </a:r>
          </a:p>
        </p:txBody>
      </p:sp>
      <p:graphicFrame>
        <p:nvGraphicFramePr>
          <p:cNvPr id="10" name="24 Grafik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5459323"/>
              </p:ext>
            </p:extLst>
          </p:nvPr>
        </p:nvGraphicFramePr>
        <p:xfrm>
          <a:off x="381029" y="1780626"/>
          <a:ext cx="8381942" cy="4744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762000" y="4343400"/>
            <a:ext cx="7858125" cy="14478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365760" indent="-256032" algn="r" fontAlgn="auto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tr-TR" sz="2600" dirty="0" smtClean="0">
                <a:solidFill>
                  <a:srgbClr val="DE6255"/>
                </a:solidFill>
                <a:latin typeface="AvenirLTStd Black Bold  TR" pitchFamily="34" charset="-94"/>
                <a:ea typeface="+mj-ea"/>
                <a:cs typeface="+mj-cs"/>
              </a:rPr>
              <a:t>BEŞİNCİ </a:t>
            </a:r>
            <a:r>
              <a:rPr lang="tr-TR" sz="2600" dirty="0" smtClean="0">
                <a:solidFill>
                  <a:srgbClr val="DE6255"/>
                </a:solidFill>
                <a:latin typeface="AvenirLTStd Black Bold  TR" pitchFamily="34" charset="-94"/>
                <a:ea typeface="+mj-ea"/>
                <a:cs typeface="+mj-cs"/>
              </a:rPr>
              <a:t>BÖLÜM</a:t>
            </a:r>
          </a:p>
          <a:p>
            <a:pPr algn="r">
              <a:buNone/>
            </a:pPr>
            <a:r>
              <a:rPr lang="tr-TR" sz="2800" dirty="0" smtClean="0">
                <a:solidFill>
                  <a:srgbClr val="6D6E71"/>
                </a:solidFill>
                <a:latin typeface="AvenirLTStd Black Bold  TR" pitchFamily="34" charset="-94"/>
                <a:ea typeface="+mj-ea"/>
                <a:cs typeface="+mj-cs"/>
              </a:rPr>
              <a:t>OY VERME EĞİLİMİ VE </a:t>
            </a:r>
          </a:p>
          <a:p>
            <a:pPr algn="r">
              <a:buNone/>
            </a:pPr>
            <a:r>
              <a:rPr lang="tr-TR" sz="2800" dirty="0" smtClean="0">
                <a:solidFill>
                  <a:srgbClr val="6D6E71"/>
                </a:solidFill>
                <a:latin typeface="AvenirLTStd Black Bold  TR" pitchFamily="34" charset="-94"/>
                <a:ea typeface="+mj-ea"/>
                <a:cs typeface="+mj-cs"/>
              </a:rPr>
              <a:t>SİYASAL DURUM</a:t>
            </a:r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410770-AC89-42B7-9341-1E1886B9DAE2}" type="slidenum">
              <a:rPr lang="tr-TR" smtClean="0"/>
              <a:pPr>
                <a:defRPr/>
              </a:pPr>
              <a:t>34</a:t>
            </a:fld>
            <a:endParaRPr lang="tr-TR" dirty="0"/>
          </a:p>
        </p:txBody>
      </p:sp>
      <p:pic>
        <p:nvPicPr>
          <p:cNvPr id="4" name="Picture 2" descr="C:\Users\user\Desktop\Untitl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8600"/>
            <a:ext cx="1219200" cy="33089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3342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250001" y="990600"/>
            <a:ext cx="8643998" cy="11430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lvl="1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2200" b="1" dirty="0" smtClean="0">
                <a:latin typeface="AvenirLTStd Black Bold  TR" pitchFamily="34" charset="-94"/>
              </a:rPr>
              <a:t>1 Kasım'da Yapılacak Olan Milletvekili Seçimlerinde Oyunuzu Hangi Partiye Vermeyi Düşünüyorsunuz?</a:t>
            </a:r>
            <a:endParaRPr lang="tr-TR" sz="2200" dirty="0">
              <a:latin typeface="AvenirLTStd Black Bold  TR" pitchFamily="34" charset="-94"/>
            </a:endParaRPr>
          </a:p>
        </p:txBody>
      </p:sp>
      <p:sp>
        <p:nvSpPr>
          <p:cNvPr id="2457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r-TR">
              <a:latin typeface="Lucida Sans Unicode" pitchFamily="34" charset="0"/>
            </a:endParaRPr>
          </a:p>
        </p:txBody>
      </p:sp>
      <p:sp>
        <p:nvSpPr>
          <p:cNvPr id="9" name="6 Metin kutusu"/>
          <p:cNvSpPr txBox="1">
            <a:spLocks noChangeArrowheads="1"/>
          </p:cNvSpPr>
          <p:nvPr/>
        </p:nvSpPr>
        <p:spPr bwMode="auto">
          <a:xfrm>
            <a:off x="785813" y="214313"/>
            <a:ext cx="81438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tr-TR" sz="1200" b="1" dirty="0" smtClean="0">
                <a:solidFill>
                  <a:srgbClr val="DE6255"/>
                </a:solidFill>
                <a:latin typeface="Avenir LT Std  Roman TR"/>
              </a:rPr>
              <a:t>Oy Verme Eğilimi ve Siyasal Durum</a:t>
            </a:r>
            <a:endParaRPr lang="tr-TR" sz="1200" dirty="0">
              <a:solidFill>
                <a:srgbClr val="DE6255"/>
              </a:solidFill>
              <a:latin typeface="Avenir LT Std  Roman TR"/>
            </a:endParaRPr>
          </a:p>
        </p:txBody>
      </p:sp>
      <p:pic>
        <p:nvPicPr>
          <p:cNvPr id="10" name="Picture 2" descr="C:\Users\user\Desktop\Untitl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8600"/>
            <a:ext cx="1219200" cy="330894"/>
          </a:xfrm>
          <a:prstGeom prst="rect">
            <a:avLst/>
          </a:prstGeom>
          <a:noFill/>
        </p:spPr>
      </p:pic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87067" y="6356350"/>
            <a:ext cx="2133600" cy="365125"/>
          </a:xfrm>
        </p:spPr>
        <p:txBody>
          <a:bodyPr/>
          <a:lstStyle/>
          <a:p>
            <a:pPr>
              <a:defRPr/>
            </a:pPr>
            <a:fld id="{17410770-AC89-42B7-9341-1E1886B9DAE2}" type="slidenum">
              <a:rPr lang="tr-TR" smtClean="0"/>
              <a:pPr>
                <a:defRPr/>
              </a:pPr>
              <a:t>35</a:t>
            </a:fld>
            <a:endParaRPr lang="tr-TR" dirty="0"/>
          </a:p>
        </p:txBody>
      </p:sp>
      <p:sp>
        <p:nvSpPr>
          <p:cNvPr id="11" name="10 Metin kutusu"/>
          <p:cNvSpPr txBox="1"/>
          <p:nvPr/>
        </p:nvSpPr>
        <p:spPr>
          <a:xfrm>
            <a:off x="5867400" y="2283023"/>
            <a:ext cx="2362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rgbClr val="DE6255"/>
                </a:solidFill>
                <a:latin typeface="Avenir LT Std  Roman TR" pitchFamily="34" charset="-94"/>
              </a:rPr>
              <a:t>Dağıtılmış  - %</a:t>
            </a:r>
            <a:endParaRPr lang="tr-TR" dirty="0"/>
          </a:p>
        </p:txBody>
      </p:sp>
      <p:graphicFrame>
        <p:nvGraphicFramePr>
          <p:cNvPr id="8" name="7 Grafik"/>
          <p:cNvGraphicFramePr/>
          <p:nvPr/>
        </p:nvGraphicFramePr>
        <p:xfrm>
          <a:off x="-1066800" y="2590800"/>
          <a:ext cx="5943600" cy="3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11 Grafik"/>
          <p:cNvGraphicFramePr/>
          <p:nvPr/>
        </p:nvGraphicFramePr>
        <p:xfrm>
          <a:off x="3928533" y="2590800"/>
          <a:ext cx="5139267" cy="284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250001" y="1297508"/>
            <a:ext cx="8643998" cy="11430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lvl="1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2200" b="1" dirty="0" smtClean="0">
                <a:latin typeface="AvenirLTStd Black Bold  TR" pitchFamily="34" charset="-94"/>
              </a:rPr>
              <a:t>Bu Pazar Seçim Olsa Partilerin Çıkaracakları </a:t>
            </a:r>
            <a:br>
              <a:rPr lang="tr-TR" sz="2200" b="1" dirty="0" smtClean="0">
                <a:latin typeface="AvenirLTStd Black Bold  TR" pitchFamily="34" charset="-94"/>
              </a:rPr>
            </a:br>
            <a:r>
              <a:rPr lang="tr-TR" sz="2200" b="1" dirty="0" smtClean="0">
                <a:latin typeface="AvenirLTStd Black Bold  TR" pitchFamily="34" charset="-94"/>
              </a:rPr>
              <a:t>Milletvekili Sayıları Tahmini</a:t>
            </a:r>
            <a:endParaRPr lang="tr-TR" sz="2200" dirty="0">
              <a:latin typeface="AvenirLTStd Black Bold  TR" pitchFamily="34" charset="-94"/>
            </a:endParaRPr>
          </a:p>
        </p:txBody>
      </p:sp>
      <p:sp>
        <p:nvSpPr>
          <p:cNvPr id="2457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r-TR">
              <a:latin typeface="Lucida Sans Unicode" pitchFamily="34" charset="0"/>
            </a:endParaRPr>
          </a:p>
        </p:txBody>
      </p:sp>
      <p:sp>
        <p:nvSpPr>
          <p:cNvPr id="9" name="6 Metin kutusu"/>
          <p:cNvSpPr txBox="1">
            <a:spLocks noChangeArrowheads="1"/>
          </p:cNvSpPr>
          <p:nvPr/>
        </p:nvSpPr>
        <p:spPr bwMode="auto">
          <a:xfrm>
            <a:off x="785813" y="214313"/>
            <a:ext cx="81438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tr-TR" sz="1200" b="1" dirty="0" smtClean="0">
                <a:solidFill>
                  <a:srgbClr val="DE6255"/>
                </a:solidFill>
                <a:latin typeface="Avenir LT Std  Roman TR"/>
              </a:rPr>
              <a:t>Oy Verme Eğilimi ve Siyasal Durum</a:t>
            </a:r>
            <a:endParaRPr lang="tr-TR" sz="1200" dirty="0">
              <a:solidFill>
                <a:srgbClr val="DE6255"/>
              </a:solidFill>
              <a:latin typeface="Avenir LT Std  Roman TR"/>
            </a:endParaRPr>
          </a:p>
        </p:txBody>
      </p:sp>
      <p:pic>
        <p:nvPicPr>
          <p:cNvPr id="10" name="Picture 2" descr="C:\Users\user\Desktop\Untitl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8600"/>
            <a:ext cx="1219200" cy="330894"/>
          </a:xfrm>
          <a:prstGeom prst="rect">
            <a:avLst/>
          </a:prstGeom>
          <a:noFill/>
        </p:spPr>
      </p:pic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87067" y="6356350"/>
            <a:ext cx="2133600" cy="365125"/>
          </a:xfrm>
        </p:spPr>
        <p:txBody>
          <a:bodyPr/>
          <a:lstStyle/>
          <a:p>
            <a:pPr>
              <a:defRPr/>
            </a:pPr>
            <a:fld id="{17410770-AC89-42B7-9341-1E1886B9DAE2}" type="slidenum">
              <a:rPr lang="tr-TR" smtClean="0"/>
              <a:pPr>
                <a:defRPr/>
              </a:pPr>
              <a:t>36</a:t>
            </a:fld>
            <a:endParaRPr lang="tr-TR" dirty="0"/>
          </a:p>
        </p:txBody>
      </p:sp>
      <p:graphicFrame>
        <p:nvGraphicFramePr>
          <p:cNvPr id="13" name="3 Grafik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0173446"/>
              </p:ext>
            </p:extLst>
          </p:nvPr>
        </p:nvGraphicFramePr>
        <p:xfrm>
          <a:off x="2280709" y="2295748"/>
          <a:ext cx="4582583" cy="3365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7200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762000" y="3810000"/>
            <a:ext cx="7858125" cy="14478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365760" indent="-256032" algn="r" fontAlgn="auto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tr-TR" sz="2600" dirty="0" smtClean="0">
                <a:solidFill>
                  <a:srgbClr val="DE6255"/>
                </a:solidFill>
                <a:latin typeface="AvenirLTStd Black Bold  TR" pitchFamily="34" charset="-94"/>
                <a:ea typeface="+mj-ea"/>
                <a:cs typeface="+mj-cs"/>
              </a:rPr>
              <a:t>BİRİNCİ BÖLÜM</a:t>
            </a:r>
          </a:p>
          <a:p>
            <a:pPr algn="r">
              <a:buNone/>
            </a:pPr>
            <a:r>
              <a:rPr lang="tr-TR" sz="2800" dirty="0" smtClean="0">
                <a:solidFill>
                  <a:srgbClr val="6D6E71"/>
                </a:solidFill>
                <a:latin typeface="AvenirLTStd Black Bold  TR" pitchFamily="34" charset="-94"/>
                <a:ea typeface="+mj-ea"/>
                <a:cs typeface="+mj-cs"/>
              </a:rPr>
              <a:t>TÜRKİYE’NİN GİDİŞATI, </a:t>
            </a:r>
          </a:p>
          <a:p>
            <a:pPr algn="r">
              <a:buNone/>
            </a:pPr>
            <a:r>
              <a:rPr lang="tr-TR" sz="2800" dirty="0" smtClean="0">
                <a:solidFill>
                  <a:srgbClr val="6D6E71"/>
                </a:solidFill>
                <a:latin typeface="AvenirLTStd Black Bold  TR" pitchFamily="34" charset="-94"/>
                <a:ea typeface="+mj-ea"/>
                <a:cs typeface="+mj-cs"/>
              </a:rPr>
              <a:t> GELECEKTEN BEKLENTİLER ve </a:t>
            </a:r>
          </a:p>
          <a:p>
            <a:pPr algn="r">
              <a:buNone/>
            </a:pPr>
            <a:r>
              <a:rPr lang="tr-TR" sz="2800" dirty="0" smtClean="0">
                <a:solidFill>
                  <a:srgbClr val="6D6E71"/>
                </a:solidFill>
                <a:latin typeface="AvenirLTStd Black Bold  TR" pitchFamily="34" charset="-94"/>
                <a:ea typeface="+mj-ea"/>
                <a:cs typeface="+mj-cs"/>
              </a:rPr>
              <a:t>EKONOMİ YÖNETİMİ</a:t>
            </a:r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410770-AC89-42B7-9341-1E1886B9DAE2}" type="slidenum">
              <a:rPr lang="tr-TR" smtClean="0"/>
              <a:pPr>
                <a:defRPr/>
              </a:pPr>
              <a:t>4</a:t>
            </a:fld>
            <a:endParaRPr lang="tr-TR" dirty="0"/>
          </a:p>
        </p:txBody>
      </p:sp>
      <p:pic>
        <p:nvPicPr>
          <p:cNvPr id="4" name="Picture 2" descr="C:\Users\user\Desktop\Untitl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8600"/>
            <a:ext cx="1219200" cy="33089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5681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Başlık"/>
          <p:cNvSpPr txBox="1">
            <a:spLocks/>
          </p:cNvSpPr>
          <p:nvPr/>
        </p:nvSpPr>
        <p:spPr>
          <a:xfrm>
            <a:off x="685800" y="787160"/>
            <a:ext cx="7772400" cy="990599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venirLTStd Black Bold  TR" pitchFamily="34" charset="-94"/>
              </a:rPr>
              <a:t>Genel Olarak Düşündüğünüzde Türkiye İyiye </a:t>
            </a:r>
            <a:br>
              <a:rPr kumimoji="0" lang="tr-TR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venirLTStd Black Bold  TR" pitchFamily="34" charset="-94"/>
              </a:rPr>
            </a:br>
            <a:r>
              <a:rPr kumimoji="0" lang="tr-TR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venirLTStd Black Bold  TR" pitchFamily="34" charset="-94"/>
              </a:rPr>
              <a:t>Doğru mu Gidiyor, Yoksa Kötüye Doğru mu Gidiyor?</a:t>
            </a:r>
            <a:endParaRPr kumimoji="0" lang="tr-TR" sz="2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venirLTStd Black Bold  TR" pitchFamily="34" charset="-94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425194" y="3161772"/>
            <a:ext cx="4293611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kumimoji="0" lang="tr-TR" sz="1300" b="1" i="0" u="none" strike="noStrike" cap="none" normalizeH="0" baseline="0" dirty="0" smtClean="0">
                <a:ln>
                  <a:noFill/>
                </a:ln>
                <a:solidFill>
                  <a:srgbClr val="DE6255"/>
                </a:solidFill>
                <a:effectLst/>
                <a:latin typeface="Avenir LT Std  Roman TR"/>
                <a:ea typeface="Times New Roman" pitchFamily="18" charset="0"/>
                <a:cs typeface="Times New Roman" pitchFamily="18" charset="0"/>
              </a:rPr>
              <a:t>(</a:t>
            </a:r>
            <a:r>
              <a:rPr lang="tr-TR" sz="1300" b="1" dirty="0" smtClean="0">
                <a:solidFill>
                  <a:srgbClr val="DE6255"/>
                </a:solidFill>
                <a:latin typeface="Avenir LT Std  Roman TR"/>
                <a:ea typeface="Times New Roman" pitchFamily="18" charset="0"/>
                <a:cs typeface="Times New Roman" pitchFamily="18" charset="0"/>
              </a:rPr>
              <a:t>Son Seçimlerde Oy Verilen Partiye Göre Dağılım</a:t>
            </a:r>
            <a:r>
              <a:rPr kumimoji="0" lang="tr-TR" sz="1300" b="1" i="0" u="none" strike="noStrike" cap="none" normalizeH="0" baseline="0" dirty="0" smtClean="0">
                <a:ln>
                  <a:noFill/>
                </a:ln>
                <a:solidFill>
                  <a:srgbClr val="DE6255"/>
                </a:solidFill>
                <a:effectLst/>
                <a:latin typeface="Avenir LT Std  Roman TR"/>
                <a:ea typeface="Times New Roman" pitchFamily="18" charset="0"/>
                <a:cs typeface="Times New Roman" pitchFamily="18" charset="0"/>
              </a:rPr>
              <a:t> %)</a:t>
            </a:r>
            <a:endParaRPr kumimoji="0" lang="tr-TR" sz="1300" b="0" i="0" u="none" strike="noStrike" cap="none" normalizeH="0" baseline="0" dirty="0" smtClean="0">
              <a:ln>
                <a:noFill/>
              </a:ln>
              <a:solidFill>
                <a:srgbClr val="DE6255"/>
              </a:solidFill>
              <a:effectLst/>
              <a:latin typeface="Avenir LT Std  Roman TR"/>
            </a:endParaRPr>
          </a:p>
        </p:txBody>
      </p:sp>
      <p:sp>
        <p:nvSpPr>
          <p:cNvPr id="7" name="6 Metin kutusu"/>
          <p:cNvSpPr txBox="1">
            <a:spLocks noChangeArrowheads="1"/>
          </p:cNvSpPr>
          <p:nvPr/>
        </p:nvSpPr>
        <p:spPr bwMode="auto">
          <a:xfrm>
            <a:off x="838200" y="152400"/>
            <a:ext cx="8143875" cy="339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150000"/>
              </a:lnSpc>
            </a:pPr>
            <a:r>
              <a:rPr lang="tr-TR" sz="1200" b="1" dirty="0">
                <a:solidFill>
                  <a:srgbClr val="DE6255"/>
                </a:solidFill>
                <a:latin typeface="Avenir LT Std  Roman TR"/>
              </a:rPr>
              <a:t>Türkiye’nin </a:t>
            </a:r>
            <a:r>
              <a:rPr lang="tr-TR" sz="1200" b="1" dirty="0" smtClean="0">
                <a:solidFill>
                  <a:srgbClr val="DE6255"/>
                </a:solidFill>
                <a:latin typeface="Avenir LT Std  Roman TR"/>
              </a:rPr>
              <a:t>Gidişatı, Gelecekten Beklentiler ve Ekonomi Yönetimi</a:t>
            </a:r>
            <a:endParaRPr lang="tr-TR" sz="1200" b="1" dirty="0">
              <a:solidFill>
                <a:srgbClr val="DE6255"/>
              </a:solidFill>
              <a:latin typeface="Avenir LT Std  Roman TR"/>
            </a:endParaRPr>
          </a:p>
        </p:txBody>
      </p:sp>
      <p:graphicFrame>
        <p:nvGraphicFramePr>
          <p:cNvPr id="8" name="7 Tablo"/>
          <p:cNvGraphicFramePr>
            <a:graphicFrameLocks noGrp="1"/>
          </p:cNvGraphicFramePr>
          <p:nvPr/>
        </p:nvGraphicFramePr>
        <p:xfrm>
          <a:off x="1209747" y="3530360"/>
          <a:ext cx="6724506" cy="2985298"/>
        </p:xfrm>
        <a:graphic>
          <a:graphicData uri="http://schemas.openxmlformats.org/drawingml/2006/table">
            <a:tbl>
              <a:tblPr/>
              <a:tblGrid>
                <a:gridCol w="1368000"/>
                <a:gridCol w="959210"/>
                <a:gridCol w="1044000"/>
                <a:gridCol w="1584000"/>
                <a:gridCol w="878601"/>
                <a:gridCol w="890695"/>
              </a:tblGrid>
              <a:tr h="5065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Calibri"/>
                        </a:rPr>
                        <a:t> </a:t>
                      </a:r>
                      <a:endParaRPr lang="tr-TR" sz="1400" dirty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Times New Roman"/>
                        </a:rPr>
                        <a:t>İyiye </a:t>
                      </a:r>
                      <a:endParaRPr lang="tr-TR" sz="1400" dirty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Times New Roman"/>
                        </a:rPr>
                        <a:t>gidiyor</a:t>
                      </a:r>
                      <a:endParaRPr lang="tr-TR" sz="1400" dirty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Times New Roman"/>
                        </a:rPr>
                        <a:t>Kötüye gidiyor</a:t>
                      </a:r>
                      <a:endParaRPr lang="tr-TR" sz="1400" dirty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Times New Roman"/>
                        </a:rPr>
                        <a:t> Ne iyiye gidiyor</a:t>
                      </a:r>
                      <a:endParaRPr lang="tr-TR" sz="1400" dirty="0" smtClean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Times New Roman"/>
                        </a:rPr>
                        <a:t>Ne</a:t>
                      </a:r>
                      <a:r>
                        <a:rPr lang="tr-TR" sz="1400" baseline="0" dirty="0" smtClean="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Times New Roman"/>
                        </a:rPr>
                        <a:t> kötüye gidiyor</a:t>
                      </a:r>
                      <a:endParaRPr lang="tr-TR" sz="1400" dirty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38735" algn="ctr"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Times New Roman"/>
                        </a:rPr>
                        <a:t>FY/CY</a:t>
                      </a:r>
                      <a:endParaRPr lang="tr-TR" sz="1400" dirty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Calibri"/>
                        </a:rPr>
                        <a:t>Toplam</a:t>
                      </a:r>
                      <a:endParaRPr lang="tr-TR" sz="1400" dirty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marL="72000"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Calibri"/>
                        </a:rPr>
                        <a:t>AKP</a:t>
                      </a:r>
                      <a:endParaRPr lang="tr-TR" sz="1400" dirty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venir LT Std  Roman TR"/>
                        </a:rPr>
                        <a:t>50,6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venir LT Std  Roman TR"/>
                        </a:rPr>
                        <a:t>33,3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venir LT Std  Roman TR"/>
                        </a:rPr>
                        <a:t>14,0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venir LT Std  Roman TR"/>
                        </a:rPr>
                        <a:t>2,1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latin typeface="Avenir LT Std  Roman TR" pitchFamily="34" charset="-94"/>
                          <a:ea typeface="Times New Roman"/>
                          <a:cs typeface="Times New Roman"/>
                        </a:rPr>
                        <a:t>100</a:t>
                      </a:r>
                      <a:endParaRPr lang="tr-TR" sz="1400" dirty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marL="72000"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Calibri"/>
                        </a:rPr>
                        <a:t>CHP</a:t>
                      </a:r>
                      <a:endParaRPr lang="tr-TR" sz="1400" dirty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3,4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89,7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6,2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0,7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latin typeface="Avenir LT Std  Roman TR" pitchFamily="34" charset="-94"/>
                          <a:ea typeface="Times New Roman"/>
                          <a:cs typeface="Times New Roman"/>
                        </a:rPr>
                        <a:t>100</a:t>
                      </a:r>
                      <a:endParaRPr lang="tr-TR" sz="1400" dirty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marL="72000"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Calibri"/>
                        </a:rPr>
                        <a:t>MHP</a:t>
                      </a:r>
                      <a:endParaRPr lang="tr-TR" sz="1400" dirty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5,9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84,7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5,7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3,7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latin typeface="Avenir LT Std  Roman TR" pitchFamily="34" charset="-94"/>
                          <a:ea typeface="Times New Roman"/>
                          <a:cs typeface="Times New Roman"/>
                        </a:rPr>
                        <a:t>100</a:t>
                      </a:r>
                      <a:endParaRPr lang="tr-TR" sz="1400" dirty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marL="72000"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Calibri"/>
                        </a:rPr>
                        <a:t>HDP</a:t>
                      </a:r>
                      <a:endParaRPr lang="tr-TR" sz="1400" dirty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2,2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93,1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3,5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1,3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latin typeface="Avenir LT Std  Roman TR" pitchFamily="34" charset="-94"/>
                          <a:ea typeface="Times New Roman"/>
                          <a:cs typeface="Times New Roman"/>
                        </a:rPr>
                        <a:t>100</a:t>
                      </a:r>
                      <a:endParaRPr lang="tr-TR" sz="1400" dirty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marL="7200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400" kern="1200" smtClean="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Calibri"/>
                        </a:rPr>
                        <a:t>SP+BBP </a:t>
                      </a:r>
                      <a:r>
                        <a:rPr lang="tr-TR" sz="1400" kern="1200" dirty="0" smtClean="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Calibri"/>
                        </a:rPr>
                        <a:t>ittifakı</a:t>
                      </a:r>
                      <a:endParaRPr lang="tr-TR" sz="1400" kern="1200" dirty="0">
                        <a:solidFill>
                          <a:srgbClr val="000000"/>
                        </a:solidFill>
                        <a:latin typeface="Avenir LT Std  Roman TR" pitchFamily="34" charset="-94"/>
                        <a:ea typeface="Times New Roman"/>
                        <a:cs typeface="Calibri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9,1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68,2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22,7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>
                        <a:solidFill>
                          <a:srgbClr val="000000"/>
                        </a:solidFill>
                        <a:latin typeface="Avenir LT Std  Roman TR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latin typeface="Avenir LT Std  Roman TR" pitchFamily="34" charset="-94"/>
                          <a:ea typeface="Times New Roman"/>
                          <a:cs typeface="Times New Roman"/>
                        </a:rPr>
                        <a:t>100</a:t>
                      </a:r>
                      <a:endParaRPr lang="tr-TR" sz="1400" dirty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marL="72000"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Calibri"/>
                        </a:rPr>
                        <a:t>Diğer </a:t>
                      </a:r>
                      <a:endParaRPr lang="tr-TR" sz="1400" dirty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>
                        <a:solidFill>
                          <a:srgbClr val="000000"/>
                        </a:solidFill>
                        <a:latin typeface="Avenir LT Std  Roman TR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83,7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16,3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>
                        <a:solidFill>
                          <a:srgbClr val="000000"/>
                        </a:solidFill>
                        <a:latin typeface="Avenir LT Std  Roman TR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latin typeface="Avenir LT Std  Roman TR" pitchFamily="34" charset="-94"/>
                          <a:ea typeface="Times New Roman"/>
                          <a:cs typeface="Times New Roman"/>
                        </a:rPr>
                        <a:t>100</a:t>
                      </a:r>
                      <a:endParaRPr lang="tr-TR" sz="1400" dirty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marL="72000"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Calibri"/>
                        </a:rPr>
                        <a:t>Cevap yok</a:t>
                      </a:r>
                      <a:endParaRPr lang="tr-TR" sz="1400" dirty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8,2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65,8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16,4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9,6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latin typeface="Avenir LT Std  Roman TR" pitchFamily="34" charset="-94"/>
                          <a:ea typeface="Times New Roman"/>
                          <a:cs typeface="Times New Roman"/>
                        </a:rPr>
                        <a:t>100</a:t>
                      </a:r>
                      <a:endParaRPr lang="tr-TR" sz="1400" dirty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marL="72000"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latin typeface="Avenir LT Std  Roman TR" pitchFamily="34" charset="-94"/>
                          <a:ea typeface="Times New Roman"/>
                          <a:cs typeface="Times New Roman"/>
                        </a:rPr>
                        <a:t>Protesto</a:t>
                      </a:r>
                      <a:r>
                        <a:rPr lang="tr-TR" sz="1400" baseline="0" dirty="0" smtClean="0">
                          <a:latin typeface="Avenir LT Std  Roman TR" pitchFamily="34" charset="-94"/>
                          <a:ea typeface="Times New Roman"/>
                          <a:cs typeface="Times New Roman"/>
                        </a:rPr>
                        <a:t> Oy</a:t>
                      </a:r>
                      <a:endParaRPr lang="tr-TR" sz="1400" dirty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18,1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61,5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18,6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1,8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latin typeface="Avenir LT Std  Roman TR" pitchFamily="34" charset="-94"/>
                          <a:ea typeface="Times New Roman"/>
                          <a:cs typeface="Times New Roman"/>
                        </a:rPr>
                        <a:t>100</a:t>
                      </a:r>
                      <a:endParaRPr lang="tr-TR" sz="1400" dirty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72000"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Calibri"/>
                        </a:rPr>
                        <a:t>ORTALAMA</a:t>
                      </a:r>
                      <a:endParaRPr lang="tr-TR" sz="1400" b="1" dirty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latin typeface="Avenir LT Std  Roman TR"/>
                        </a:rPr>
                        <a:t>22,3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latin typeface="Avenir LT Std  Roman TR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Avenir LT Std  Roman TR"/>
                        </a:rPr>
                        <a:t>64,9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Avenir LT Std  Roman TR"/>
                        </a:rPr>
                        <a:t>10,9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latin typeface="Avenir LT Std  Roman TR"/>
                        </a:rPr>
                        <a:t>1,9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latin typeface="Avenir LT Std  Roman TR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latin typeface="Avenir LT Std  Roman TR" pitchFamily="34" charset="-94"/>
                          <a:ea typeface="Times New Roman"/>
                          <a:cs typeface="Times New Roman"/>
                        </a:rPr>
                        <a:t>100</a:t>
                      </a:r>
                      <a:endParaRPr lang="tr-TR" sz="1400" b="1" dirty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" name="Picture 2" descr="C:\Users\user\Desktop\Untitl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8600"/>
            <a:ext cx="1219200" cy="330894"/>
          </a:xfrm>
          <a:prstGeom prst="rect">
            <a:avLst/>
          </a:prstGeom>
          <a:noFill/>
        </p:spPr>
      </p:pic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410770-AC89-42B7-9341-1E1886B9DAE2}" type="slidenum">
              <a:rPr lang="tr-TR" smtClean="0"/>
              <a:pPr>
                <a:defRPr/>
              </a:pPr>
              <a:t>5</a:t>
            </a:fld>
            <a:endParaRPr lang="tr-TR" dirty="0"/>
          </a:p>
        </p:txBody>
      </p:sp>
      <p:graphicFrame>
        <p:nvGraphicFramePr>
          <p:cNvPr id="11" name="1 Grafik"/>
          <p:cNvGraphicFramePr>
            <a:graphicFrameLocks/>
          </p:cNvGraphicFramePr>
          <p:nvPr/>
        </p:nvGraphicFramePr>
        <p:xfrm>
          <a:off x="1447800" y="1295400"/>
          <a:ext cx="6248400" cy="1884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Başlık"/>
          <p:cNvSpPr txBox="1">
            <a:spLocks/>
          </p:cNvSpPr>
          <p:nvPr/>
        </p:nvSpPr>
        <p:spPr>
          <a:xfrm>
            <a:off x="685800" y="959272"/>
            <a:ext cx="7772400" cy="10668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2400" dirty="0" smtClean="0">
                <a:solidFill>
                  <a:prstClr val="black"/>
                </a:solidFill>
                <a:latin typeface="AvenirLTStd Black Bold  TR" pitchFamily="34" charset="-94"/>
              </a:rPr>
              <a:t>Türkiye'nin Gidişatı</a:t>
            </a:r>
            <a:r>
              <a:rPr lang="tr-TR" sz="2400" b="1" dirty="0" smtClean="0">
                <a:solidFill>
                  <a:srgbClr val="1F497D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venirLTStd Black Bold  TR" pitchFamily="34" charset="-94"/>
              </a:rPr>
              <a:t/>
            </a:r>
            <a:br>
              <a:rPr lang="tr-TR" sz="2400" b="1" dirty="0" smtClean="0">
                <a:solidFill>
                  <a:srgbClr val="1F497D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venirLTStd Black Bold  TR" pitchFamily="34" charset="-94"/>
              </a:rPr>
            </a:br>
            <a:r>
              <a:rPr lang="tr-TR" sz="1700" b="1" dirty="0" smtClean="0">
                <a:solidFill>
                  <a:srgbClr val="DE6255"/>
                </a:solidFill>
                <a:latin typeface="AvenirLTStd Black Bold  TR" pitchFamily="34" charset="-94"/>
              </a:rPr>
              <a:t>(Aralık 2011- Eylül 2015 Türkiye'nin Gidişatı Zaman Grafiği)</a:t>
            </a:r>
            <a:endParaRPr lang="tr-TR" sz="1700" b="1" dirty="0">
              <a:solidFill>
                <a:srgbClr val="DE6255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AvenirLTStd Black Bold  TR" pitchFamily="34" charset="-94"/>
            </a:endParaRPr>
          </a:p>
        </p:txBody>
      </p:sp>
      <p:sp>
        <p:nvSpPr>
          <p:cNvPr id="6" name="5 Metin kutusu"/>
          <p:cNvSpPr txBox="1">
            <a:spLocks noChangeArrowheads="1"/>
          </p:cNvSpPr>
          <p:nvPr/>
        </p:nvSpPr>
        <p:spPr bwMode="auto">
          <a:xfrm>
            <a:off x="838200" y="152400"/>
            <a:ext cx="8143875" cy="339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150000"/>
              </a:lnSpc>
            </a:pPr>
            <a:r>
              <a:rPr lang="tr-TR" sz="1200" b="1" dirty="0" smtClean="0">
                <a:solidFill>
                  <a:srgbClr val="DE6255"/>
                </a:solidFill>
                <a:latin typeface="Avenir LT Std  Roman TR"/>
              </a:rPr>
              <a:t>Türkiye’nin Gidişatı, Gelecekten Beklentiler ve Ekonomi Yönetimi</a:t>
            </a:r>
            <a:endParaRPr lang="tr-TR" sz="1200" b="1" dirty="0">
              <a:solidFill>
                <a:srgbClr val="DE6255"/>
              </a:solidFill>
              <a:latin typeface="Avenir LT Std  Roman TR"/>
            </a:endParaRPr>
          </a:p>
        </p:txBody>
      </p:sp>
      <p:pic>
        <p:nvPicPr>
          <p:cNvPr id="11" name="Picture 2" descr="C:\Users\user\Desktop\Untitl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8600"/>
            <a:ext cx="1219200" cy="330894"/>
          </a:xfrm>
          <a:prstGeom prst="rect">
            <a:avLst/>
          </a:prstGeom>
          <a:noFill/>
        </p:spPr>
      </p:pic>
      <p:sp>
        <p:nvSpPr>
          <p:cNvPr id="7680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410770-AC89-42B7-9341-1E1886B9DAE2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0" name="10 Grafik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0992605"/>
              </p:ext>
            </p:extLst>
          </p:nvPr>
        </p:nvGraphicFramePr>
        <p:xfrm>
          <a:off x="266400" y="1476238"/>
          <a:ext cx="8611200" cy="464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1431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Başlık"/>
          <p:cNvSpPr txBox="1">
            <a:spLocks/>
          </p:cNvSpPr>
          <p:nvPr/>
        </p:nvSpPr>
        <p:spPr>
          <a:xfrm>
            <a:off x="685800" y="609601"/>
            <a:ext cx="7772400" cy="990599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venirLTStd Black Bold  TR" pitchFamily="34" charset="-94"/>
              </a:rPr>
              <a:t>Sizi ve Ailenizi Bekleyen Gelecekten </a:t>
            </a:r>
            <a:br>
              <a:rPr kumimoji="0" lang="tr-TR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venirLTStd Black Bold  TR" pitchFamily="34" charset="-94"/>
              </a:rPr>
            </a:br>
            <a:r>
              <a:rPr kumimoji="0" lang="tr-TR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venirLTStd Black Bold  TR" pitchFamily="34" charset="-94"/>
              </a:rPr>
              <a:t>Umutlu musunuz?</a:t>
            </a:r>
            <a:endParaRPr kumimoji="0" lang="tr-TR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venirLTStd Black Bold  TR" pitchFamily="34" charset="-94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425195" y="3066762"/>
            <a:ext cx="4293611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kumimoji="0" lang="tr-TR" sz="1300" b="1" i="0" u="none" strike="noStrike" cap="none" normalizeH="0" baseline="0" dirty="0" smtClean="0">
                <a:ln>
                  <a:noFill/>
                </a:ln>
                <a:solidFill>
                  <a:srgbClr val="DE6255"/>
                </a:solidFill>
                <a:effectLst/>
                <a:latin typeface="Avenir LT Std  Roman TR"/>
                <a:ea typeface="Times New Roman" pitchFamily="18" charset="0"/>
                <a:cs typeface="Times New Roman" pitchFamily="18" charset="0"/>
              </a:rPr>
              <a:t>(</a:t>
            </a:r>
            <a:r>
              <a:rPr lang="tr-TR" sz="1300" b="1" dirty="0" smtClean="0">
                <a:solidFill>
                  <a:srgbClr val="DE6255"/>
                </a:solidFill>
                <a:latin typeface="Avenir LT Std  Roman TR"/>
                <a:ea typeface="Times New Roman" pitchFamily="18" charset="0"/>
                <a:cs typeface="Times New Roman" pitchFamily="18" charset="0"/>
              </a:rPr>
              <a:t>Son Seçimlerde Oy Verilen Partiye Göre Dağılım</a:t>
            </a:r>
            <a:r>
              <a:rPr kumimoji="0" lang="tr-TR" sz="1300" b="1" i="0" u="none" strike="noStrike" cap="none" normalizeH="0" baseline="0" dirty="0" smtClean="0">
                <a:ln>
                  <a:noFill/>
                </a:ln>
                <a:solidFill>
                  <a:srgbClr val="DE6255"/>
                </a:solidFill>
                <a:effectLst/>
                <a:latin typeface="Avenir LT Std  Roman TR"/>
                <a:ea typeface="Times New Roman" pitchFamily="18" charset="0"/>
                <a:cs typeface="Times New Roman" pitchFamily="18" charset="0"/>
              </a:rPr>
              <a:t> %)</a:t>
            </a:r>
            <a:endParaRPr kumimoji="0" lang="tr-TR" sz="1300" b="0" i="0" u="none" strike="noStrike" cap="none" normalizeH="0" baseline="0" dirty="0" smtClean="0">
              <a:ln>
                <a:noFill/>
              </a:ln>
              <a:solidFill>
                <a:srgbClr val="DE6255"/>
              </a:solidFill>
              <a:effectLst/>
              <a:latin typeface="Avenir LT Std  Roman TR"/>
            </a:endParaRPr>
          </a:p>
        </p:txBody>
      </p:sp>
      <p:sp>
        <p:nvSpPr>
          <p:cNvPr id="9" name="8 Metin kutusu"/>
          <p:cNvSpPr txBox="1">
            <a:spLocks noChangeArrowheads="1"/>
          </p:cNvSpPr>
          <p:nvPr/>
        </p:nvSpPr>
        <p:spPr bwMode="auto">
          <a:xfrm>
            <a:off x="838200" y="164068"/>
            <a:ext cx="8143875" cy="339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150000"/>
              </a:lnSpc>
            </a:pPr>
            <a:r>
              <a:rPr lang="tr-TR" sz="1200" b="1" dirty="0" smtClean="0">
                <a:solidFill>
                  <a:srgbClr val="DE6255"/>
                </a:solidFill>
                <a:latin typeface="Avenir LT Std  Roman TR"/>
              </a:rPr>
              <a:t>Türkiye’nin Gidişatı, Gelecekten Beklentiler ve Ekonomi Yönetimi</a:t>
            </a:r>
            <a:endParaRPr lang="tr-TR" sz="1200" b="1" dirty="0">
              <a:solidFill>
                <a:srgbClr val="DE6255"/>
              </a:solidFill>
              <a:latin typeface="Avenir LT Std  Roman TR"/>
            </a:endParaRPr>
          </a:p>
        </p:txBody>
      </p:sp>
      <p:pic>
        <p:nvPicPr>
          <p:cNvPr id="11" name="Picture 2" descr="C:\Users\user\Desktop\Untitl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8600"/>
            <a:ext cx="1219200" cy="330894"/>
          </a:xfrm>
          <a:prstGeom prst="rect">
            <a:avLst/>
          </a:prstGeom>
          <a:noFill/>
        </p:spPr>
      </p:pic>
      <p:graphicFrame>
        <p:nvGraphicFramePr>
          <p:cNvPr id="10" name="9 Tablo"/>
          <p:cNvGraphicFramePr>
            <a:graphicFrameLocks noGrp="1"/>
          </p:cNvGraphicFramePr>
          <p:nvPr/>
        </p:nvGraphicFramePr>
        <p:xfrm>
          <a:off x="1248355" y="3435350"/>
          <a:ext cx="6647290" cy="2831050"/>
        </p:xfrm>
        <a:graphic>
          <a:graphicData uri="http://schemas.openxmlformats.org/drawingml/2006/table">
            <a:tbl>
              <a:tblPr/>
              <a:tblGrid>
                <a:gridCol w="1404000"/>
                <a:gridCol w="1008000"/>
                <a:gridCol w="1080000"/>
                <a:gridCol w="1440000"/>
                <a:gridCol w="923290"/>
                <a:gridCol w="792000"/>
              </a:tblGrid>
              <a:tr h="5270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Calibri"/>
                        </a:rPr>
                        <a:t> </a:t>
                      </a:r>
                      <a:endParaRPr lang="tr-TR" sz="1400" dirty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3810" algn="ctr">
                        <a:spcAft>
                          <a:spcPts val="0"/>
                        </a:spcAft>
                      </a:pPr>
                      <a:r>
                        <a:rPr lang="tr-TR" sz="1400" b="0" dirty="0">
                          <a:latin typeface="Avenir LT Std  Roman TR" pitchFamily="34" charset="-94"/>
                          <a:ea typeface="Times New Roman"/>
                          <a:cs typeface="Calibri"/>
                        </a:rPr>
                        <a:t>Umutluyum</a:t>
                      </a:r>
                      <a:endParaRPr lang="tr-TR" sz="1400" b="0" dirty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0" dirty="0" smtClean="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Calibri"/>
                        </a:rPr>
                        <a:t>Umutsuzum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0" dirty="0" smtClean="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Calibri"/>
                        </a:rPr>
                        <a:t>Ne Umutluyu</a:t>
                      </a:r>
                      <a:r>
                        <a:rPr lang="tr-TR" sz="1400" b="0" baseline="0" dirty="0" smtClean="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tr-TR" sz="1400" b="0" dirty="0" smtClean="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Calibri"/>
                        </a:rPr>
                        <a:t>Ne</a:t>
                      </a:r>
                      <a:r>
                        <a:rPr lang="tr-TR" sz="1400" b="0" baseline="0" dirty="0" smtClean="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tr-TR" sz="1400" b="0" dirty="0" smtClean="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Calibri"/>
                        </a:rPr>
                        <a:t>Umutsuzum</a:t>
                      </a:r>
                      <a:endParaRPr lang="tr-TR" sz="1400" b="0" dirty="0" smtClean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6195" indent="-74930" algn="ctr"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Calibri"/>
                        </a:rPr>
                        <a:t>FY/CY</a:t>
                      </a:r>
                      <a:endParaRPr lang="tr-TR" sz="1400" b="0" dirty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Calibri"/>
                        </a:rPr>
                        <a:t>Toplam</a:t>
                      </a:r>
                      <a:endParaRPr lang="tr-TR" sz="1400" dirty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marL="72000"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Calibri"/>
                        </a:rPr>
                        <a:t>AKP</a:t>
                      </a:r>
                      <a:endParaRPr lang="tr-TR" sz="1400" dirty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venir LT Std  Roman TR"/>
                        </a:rPr>
                        <a:t>65,9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venir LT Std  Roman TR"/>
                        </a:rPr>
                        <a:t>16,5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venir LT Std  Roman TR"/>
                        </a:rPr>
                        <a:t>16,1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venir LT Std  Roman TR"/>
                        </a:rPr>
                        <a:t>1,4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Times New Roman"/>
                        </a:rPr>
                        <a:t>100</a:t>
                      </a:r>
                      <a:endParaRPr lang="tr-TR" sz="1400" dirty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marL="72000"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Calibri"/>
                        </a:rPr>
                        <a:t>CHP</a:t>
                      </a:r>
                      <a:endParaRPr lang="tr-TR" sz="1400" dirty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13,6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67,5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18,1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0,8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Times New Roman"/>
                        </a:rPr>
                        <a:t>100</a:t>
                      </a:r>
                      <a:endParaRPr lang="tr-TR" sz="1400" dirty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marL="72000"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Calibri"/>
                        </a:rPr>
                        <a:t>MHP</a:t>
                      </a:r>
                      <a:endParaRPr lang="tr-TR" sz="1400" dirty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16,5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60,0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20,2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3,2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Times New Roman"/>
                        </a:rPr>
                        <a:t>100</a:t>
                      </a:r>
                      <a:endParaRPr lang="tr-TR" sz="1400" dirty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marL="72000"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Calibri"/>
                        </a:rPr>
                        <a:t>HDP</a:t>
                      </a:r>
                      <a:endParaRPr lang="tr-TR" sz="1400" dirty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13,6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74,4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9,5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2,5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Times New Roman"/>
                        </a:rPr>
                        <a:t>100</a:t>
                      </a:r>
                      <a:endParaRPr lang="tr-TR" sz="1400" dirty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marL="7200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400" kern="1200" smtClean="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Calibri"/>
                        </a:rPr>
                        <a:t>SP+BBP </a:t>
                      </a:r>
                      <a:r>
                        <a:rPr lang="tr-TR" sz="1400" kern="1200" dirty="0" smtClean="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Calibri"/>
                        </a:rPr>
                        <a:t>ittifakı</a:t>
                      </a:r>
                      <a:endParaRPr lang="tr-TR" sz="1400" kern="1200" dirty="0">
                        <a:solidFill>
                          <a:srgbClr val="000000"/>
                        </a:solidFill>
                        <a:latin typeface="Avenir LT Std  Roman TR" pitchFamily="34" charset="-94"/>
                        <a:ea typeface="Times New Roman"/>
                        <a:cs typeface="Calibri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23,3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41,9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34,9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>
                        <a:solidFill>
                          <a:srgbClr val="000000"/>
                        </a:solidFill>
                        <a:latin typeface="Avenir LT Std  Roman TR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Times New Roman"/>
                        </a:rPr>
                        <a:t>100</a:t>
                      </a:r>
                      <a:endParaRPr lang="tr-TR" sz="1400" dirty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marL="72000"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Calibri"/>
                        </a:rPr>
                        <a:t>Diğer </a:t>
                      </a:r>
                      <a:endParaRPr lang="tr-TR" sz="1400" dirty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24,5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40,8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34,7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>
                        <a:solidFill>
                          <a:srgbClr val="000000"/>
                        </a:solidFill>
                        <a:latin typeface="Avenir LT Std  Roman TR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Times New Roman"/>
                        </a:rPr>
                        <a:t>100</a:t>
                      </a:r>
                      <a:endParaRPr lang="tr-TR" sz="1400" dirty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marL="72000"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Calibri"/>
                        </a:rPr>
                        <a:t>Cevap yok</a:t>
                      </a:r>
                      <a:endParaRPr lang="tr-TR" sz="1400" dirty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20,3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58,1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14,9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6,8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Times New Roman"/>
                        </a:rPr>
                        <a:t>100</a:t>
                      </a:r>
                      <a:endParaRPr lang="tr-TR" sz="1400" dirty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marL="72000"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Calibri"/>
                        </a:rPr>
                        <a:t>Protesto oy</a:t>
                      </a:r>
                      <a:endParaRPr lang="tr-TR" sz="1400" dirty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25,3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49,7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21,6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venir LT Std  Roman TR"/>
                        </a:rPr>
                        <a:t>3,4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Times New Roman"/>
                        </a:rPr>
                        <a:t>100</a:t>
                      </a:r>
                      <a:endParaRPr lang="tr-TR" sz="1400" dirty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72000"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rgbClr val="000000"/>
                          </a:solidFill>
                          <a:latin typeface="Avenir LT Std  Roman TR" pitchFamily="34" charset="-94"/>
                          <a:ea typeface="Times New Roman"/>
                          <a:cs typeface="Calibri"/>
                        </a:rPr>
                        <a:t>ORTALAMA</a:t>
                      </a:r>
                      <a:endParaRPr lang="tr-TR" sz="1400" b="1" dirty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Avenir LT Std  Roman TR"/>
                        </a:rPr>
                        <a:t>34,4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latin typeface="Avenir LT Std  Roman TR"/>
                        </a:rPr>
                        <a:t>45,9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latin typeface="Avenir LT Std  Roman TR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Avenir LT Std  Roman TR"/>
                        </a:rPr>
                        <a:t>17,7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Avenir LT Std  Roman TR"/>
                        </a:rPr>
                        <a:t>2,0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latin typeface="Avenir LT Std  Roman TR" pitchFamily="34" charset="-94"/>
                          <a:ea typeface="Times New Roman"/>
                          <a:cs typeface="Times New Roman"/>
                        </a:rPr>
                        <a:t>100</a:t>
                      </a:r>
                      <a:endParaRPr lang="tr-TR" sz="1400" b="1" dirty="0">
                        <a:latin typeface="Avenir LT Std  Roman TR" pitchFamily="34" charset="-94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410770-AC89-42B7-9341-1E1886B9DAE2}" type="slidenum">
              <a:rPr lang="tr-TR" smtClean="0"/>
              <a:pPr>
                <a:defRPr/>
              </a:pPr>
              <a:t>7</a:t>
            </a:fld>
            <a:endParaRPr lang="tr-TR" dirty="0"/>
          </a:p>
        </p:txBody>
      </p:sp>
      <p:graphicFrame>
        <p:nvGraphicFramePr>
          <p:cNvPr id="12" name="2 Grafik"/>
          <p:cNvGraphicFramePr>
            <a:graphicFrameLocks/>
          </p:cNvGraphicFramePr>
          <p:nvPr/>
        </p:nvGraphicFramePr>
        <p:xfrm>
          <a:off x="1562100" y="1295400"/>
          <a:ext cx="6019800" cy="1720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250001" y="1177194"/>
            <a:ext cx="8643998" cy="1143000"/>
          </a:xfrm>
        </p:spPr>
        <p:txBody>
          <a:bodyPr>
            <a:noAutofit/>
          </a:bodyPr>
          <a:lstStyle/>
          <a:p>
            <a:pPr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200" dirty="0" smtClean="0">
                <a:solidFill>
                  <a:schemeClr val="tx1"/>
                </a:solidFill>
                <a:latin typeface="AvenirLTStd Black Bold  TR" pitchFamily="34" charset="-94"/>
                <a:ea typeface="Times New Roman"/>
                <a:cs typeface="Times New Roman"/>
              </a:rPr>
              <a:t>Sizi ve Ailenizi Bekleyen Gelecekten Ne Derece Umutlusunuz?</a:t>
            </a:r>
            <a:br>
              <a:rPr lang="tr-TR" sz="2200" dirty="0" smtClean="0">
                <a:solidFill>
                  <a:schemeClr val="tx1"/>
                </a:solidFill>
                <a:latin typeface="AvenirLTStd Black Bold  TR" pitchFamily="34" charset="-94"/>
                <a:ea typeface="Times New Roman"/>
                <a:cs typeface="Times New Roman"/>
              </a:rPr>
            </a:br>
            <a:r>
              <a:rPr lang="tr-TR" sz="2200" dirty="0" smtClean="0">
                <a:solidFill>
                  <a:schemeClr val="tx1"/>
                </a:solidFill>
                <a:latin typeface="AvenirLTStd Black Bold  TR" pitchFamily="34" charset="-94"/>
                <a:ea typeface="Times New Roman"/>
                <a:cs typeface="Times New Roman"/>
              </a:rPr>
              <a:t> </a:t>
            </a:r>
            <a:r>
              <a:rPr lang="tr-TR" sz="2400" dirty="0">
                <a:solidFill>
                  <a:sysClr val="windowText" lastClr="000000"/>
                </a:solidFill>
                <a:latin typeface="AvenirLTStd Black Bold  TR" pitchFamily="34" charset="-94"/>
              </a:rPr>
              <a:t/>
            </a:r>
            <a:br>
              <a:rPr lang="tr-TR" sz="2400" dirty="0">
                <a:solidFill>
                  <a:sysClr val="windowText" lastClr="000000"/>
                </a:solidFill>
                <a:latin typeface="AvenirLTStd Black Bold  TR" pitchFamily="34" charset="-94"/>
              </a:rPr>
            </a:br>
            <a:endParaRPr lang="tr-TR" sz="1600" dirty="0">
              <a:solidFill>
                <a:schemeClr val="tx1"/>
              </a:solidFill>
              <a:latin typeface="AvenirLTStd Black Bold  TR" pitchFamily="34" charset="-94"/>
            </a:endParaRPr>
          </a:p>
        </p:txBody>
      </p:sp>
      <p:sp>
        <p:nvSpPr>
          <p:cNvPr id="2457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r-TR">
              <a:latin typeface="Lucida Sans Unicode" pitchFamily="34" charset="0"/>
            </a:endParaRPr>
          </a:p>
        </p:txBody>
      </p:sp>
      <p:sp>
        <p:nvSpPr>
          <p:cNvPr id="13" name="12 Metin kutusu"/>
          <p:cNvSpPr txBox="1"/>
          <p:nvPr/>
        </p:nvSpPr>
        <p:spPr>
          <a:xfrm>
            <a:off x="432000" y="1709656"/>
            <a:ext cx="828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rgbClr val="DE6255"/>
                </a:solidFill>
                <a:latin typeface="Avenir LT Std  Roman TR" pitchFamily="34" charset="-94"/>
              </a:rPr>
              <a:t>(Kasım 2013- Eylül 2015 Zaman Grafiği)</a:t>
            </a:r>
            <a:endParaRPr lang="tr-TR" sz="1600" b="1" dirty="0">
              <a:solidFill>
                <a:srgbClr val="DE6255"/>
              </a:solidFill>
              <a:latin typeface="Avenir LT Std  Roman TR" pitchFamily="34" charset="-94"/>
            </a:endParaRPr>
          </a:p>
        </p:txBody>
      </p:sp>
      <p:sp>
        <p:nvSpPr>
          <p:cNvPr id="8" name="7 Metin kutusu"/>
          <p:cNvSpPr txBox="1">
            <a:spLocks noChangeArrowheads="1"/>
          </p:cNvSpPr>
          <p:nvPr/>
        </p:nvSpPr>
        <p:spPr bwMode="auto">
          <a:xfrm>
            <a:off x="838200" y="152400"/>
            <a:ext cx="8143875" cy="339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150000"/>
              </a:lnSpc>
            </a:pPr>
            <a:r>
              <a:rPr lang="tr-TR" sz="1200" b="1" dirty="0" smtClean="0">
                <a:solidFill>
                  <a:srgbClr val="DE6255"/>
                </a:solidFill>
                <a:latin typeface="Avenir LT Std  Roman TR"/>
              </a:rPr>
              <a:t>Türkiye’nin Gidişatı, Gelecekten Beklentiler ve Ekonomi Yönetimi</a:t>
            </a:r>
            <a:endParaRPr lang="tr-TR" sz="1200" b="1" dirty="0">
              <a:solidFill>
                <a:srgbClr val="DE6255"/>
              </a:solidFill>
              <a:latin typeface="Avenir LT Std  Roman TR"/>
            </a:endParaRPr>
          </a:p>
        </p:txBody>
      </p:sp>
      <p:pic>
        <p:nvPicPr>
          <p:cNvPr id="14" name="Picture 2" descr="C:\Users\user\Desktop\Untitl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8600"/>
            <a:ext cx="1219200" cy="330894"/>
          </a:xfrm>
          <a:prstGeom prst="rect">
            <a:avLst/>
          </a:prstGeom>
          <a:noFill/>
        </p:spPr>
      </p:pic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410770-AC89-42B7-9341-1E1886B9DAE2}" type="slidenum">
              <a:rPr lang="tr-TR" smtClean="0"/>
              <a:pPr>
                <a:defRPr/>
              </a:pPr>
              <a:t>8</a:t>
            </a:fld>
            <a:endParaRPr lang="tr-TR" dirty="0"/>
          </a:p>
        </p:txBody>
      </p:sp>
      <p:graphicFrame>
        <p:nvGraphicFramePr>
          <p:cNvPr id="10" name="3 Grafik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1448365"/>
              </p:ext>
            </p:extLst>
          </p:nvPr>
        </p:nvGraphicFramePr>
        <p:xfrm>
          <a:off x="396000" y="908640"/>
          <a:ext cx="8352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Başlık"/>
          <p:cNvSpPr txBox="1">
            <a:spLocks/>
          </p:cNvSpPr>
          <p:nvPr/>
        </p:nvSpPr>
        <p:spPr>
          <a:xfrm>
            <a:off x="685800" y="1295400"/>
            <a:ext cx="7772400" cy="1142999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venirLTStd Black Bold  TR" pitchFamily="34" charset="-94"/>
                <a:ea typeface="+mj-ea"/>
                <a:cs typeface="+mj-cs"/>
              </a:rPr>
              <a:t>Son Zamanlarda Ülkemizde Ekonominin </a:t>
            </a:r>
            <a:br>
              <a:rPr kumimoji="0" lang="tr-TR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venirLTStd Black Bold  TR" pitchFamily="34" charset="-94"/>
                <a:ea typeface="+mj-ea"/>
                <a:cs typeface="+mj-cs"/>
              </a:rPr>
            </a:br>
            <a:r>
              <a:rPr kumimoji="0" lang="tr-TR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venirLTStd Black Bold  TR" pitchFamily="34" charset="-94"/>
                <a:ea typeface="+mj-ea"/>
                <a:cs typeface="+mj-cs"/>
              </a:rPr>
              <a:t>İyi mi Yoksa Kötü mü Yönetildiğini Düşünüyorsunuz?</a:t>
            </a:r>
            <a:endParaRPr kumimoji="0" lang="tr-TR" sz="2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AvenirLTStd Black Bold  TR" pitchFamily="34" charset="-94"/>
              <a:ea typeface="+mj-ea"/>
              <a:cs typeface="+mj-cs"/>
            </a:endParaRPr>
          </a:p>
        </p:txBody>
      </p:sp>
      <p:sp>
        <p:nvSpPr>
          <p:cNvPr id="9" name="8 Metin kutusu"/>
          <p:cNvSpPr txBox="1">
            <a:spLocks noChangeArrowheads="1"/>
          </p:cNvSpPr>
          <p:nvPr/>
        </p:nvSpPr>
        <p:spPr bwMode="auto">
          <a:xfrm>
            <a:off x="838200" y="152400"/>
            <a:ext cx="8143875" cy="339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150000"/>
              </a:lnSpc>
            </a:pPr>
            <a:r>
              <a:rPr lang="tr-TR" sz="1200" b="1" dirty="0" smtClean="0">
                <a:solidFill>
                  <a:srgbClr val="DE6255"/>
                </a:solidFill>
                <a:latin typeface="Avenir LT Std  Roman TR"/>
              </a:rPr>
              <a:t>Türkiye’nin Gidişatı, Gelecekten Beklentiler ve Ekonomi Yönetimi</a:t>
            </a:r>
            <a:endParaRPr lang="tr-TR" sz="1200" b="1" dirty="0">
              <a:solidFill>
                <a:srgbClr val="DE6255"/>
              </a:solidFill>
              <a:latin typeface="Avenir LT Std  Roman TR"/>
            </a:endParaRPr>
          </a:p>
        </p:txBody>
      </p:sp>
      <p:pic>
        <p:nvPicPr>
          <p:cNvPr id="12" name="Picture 2" descr="C:\Users\user\Desktop\Untitl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8600"/>
            <a:ext cx="1219200" cy="330894"/>
          </a:xfrm>
          <a:prstGeom prst="rect">
            <a:avLst/>
          </a:prstGeom>
          <a:noFill/>
        </p:spPr>
      </p:pic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410770-AC89-42B7-9341-1E1886B9DAE2}" type="slidenum">
              <a:rPr lang="tr-TR" smtClean="0"/>
              <a:pPr>
                <a:defRPr/>
              </a:pPr>
              <a:t>9</a:t>
            </a:fld>
            <a:endParaRPr lang="tr-TR" dirty="0"/>
          </a:p>
        </p:txBody>
      </p:sp>
      <p:graphicFrame>
        <p:nvGraphicFramePr>
          <p:cNvPr id="6" name="3 Grafik"/>
          <p:cNvGraphicFramePr>
            <a:graphicFrameLocks/>
          </p:cNvGraphicFramePr>
          <p:nvPr/>
        </p:nvGraphicFramePr>
        <p:xfrm>
          <a:off x="1774771" y="2590800"/>
          <a:ext cx="5594459" cy="2745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is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is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is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is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is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is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is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is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1585</Words>
  <Application>Microsoft Office PowerPoint</Application>
  <PresentationFormat>Ekran Gösterisi (4:3)</PresentationFormat>
  <Paragraphs>911</Paragraphs>
  <Slides>36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36</vt:i4>
      </vt:variant>
    </vt:vector>
  </HeadingPairs>
  <TitlesOfParts>
    <vt:vector size="44" baseType="lpstr">
      <vt:lpstr>Arial</vt:lpstr>
      <vt:lpstr>Avenir LT Std  Roman TR</vt:lpstr>
      <vt:lpstr>AvenirLTStd Black Bold  TR</vt:lpstr>
      <vt:lpstr>Calibri</vt:lpstr>
      <vt:lpstr>Lucida Sans Unicode</vt:lpstr>
      <vt:lpstr>Palatino Linotype</vt:lpstr>
      <vt:lpstr>Times New Roman</vt:lpstr>
      <vt:lpstr>Ofis Teması</vt:lpstr>
      <vt:lpstr>      TÜRKİYE’NİN NABZI EYLÜL 2015 SEÇİMLERE DOĞRU  TÜRKİYE’NİN SORUNLARI VE SİYASİ PARTİLER           </vt:lpstr>
      <vt:lpstr>SUNUŞ</vt:lpstr>
      <vt:lpstr>PowerPoint Sunusu</vt:lpstr>
      <vt:lpstr>PowerPoint Sunusu</vt:lpstr>
      <vt:lpstr>PowerPoint Sunusu</vt:lpstr>
      <vt:lpstr>PowerPoint Sunusu</vt:lpstr>
      <vt:lpstr>PowerPoint Sunusu</vt:lpstr>
      <vt:lpstr>Sizi ve Ailenizi Bekleyen Gelecekten Ne Derece Umutlusunuz?  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1 Kasım'da Yapılacak Olan Milletvekili Seçimlerinde Oyunuzu Hangi Partiye Vermeyi Düşünüyorsunuz?</vt:lpstr>
      <vt:lpstr>Bu Pazar Seçim Olsa Partilerin Çıkaracakları  Milletvekili Sayıları Tahmini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user</dc:creator>
  <cp:lastModifiedBy>User</cp:lastModifiedBy>
  <cp:revision>42</cp:revision>
  <dcterms:created xsi:type="dcterms:W3CDTF">2015-09-11T10:02:13Z</dcterms:created>
  <dcterms:modified xsi:type="dcterms:W3CDTF">2015-09-19T05:49:40Z</dcterms:modified>
</cp:coreProperties>
</file>